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comments/comment1.xml" ContentType="application/vnd.openxmlformats-officedocument.presentationml.comment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61"/>
  </p:notesMasterIdLst>
  <p:sldIdLst>
    <p:sldId id="293" r:id="rId2"/>
    <p:sldId id="275" r:id="rId3"/>
    <p:sldId id="267" r:id="rId4"/>
    <p:sldId id="269" r:id="rId5"/>
    <p:sldId id="257" r:id="rId6"/>
    <p:sldId id="270" r:id="rId7"/>
    <p:sldId id="274" r:id="rId8"/>
    <p:sldId id="273" r:id="rId9"/>
    <p:sldId id="281" r:id="rId10"/>
    <p:sldId id="276" r:id="rId11"/>
    <p:sldId id="277" r:id="rId12"/>
    <p:sldId id="278" r:id="rId13"/>
    <p:sldId id="280" r:id="rId14"/>
    <p:sldId id="282" r:id="rId15"/>
    <p:sldId id="284" r:id="rId16"/>
    <p:sldId id="285" r:id="rId17"/>
    <p:sldId id="314" r:id="rId18"/>
    <p:sldId id="286" r:id="rId19"/>
    <p:sldId id="287" r:id="rId20"/>
    <p:sldId id="283" r:id="rId21"/>
    <p:sldId id="289" r:id="rId22"/>
    <p:sldId id="290" r:id="rId23"/>
    <p:sldId id="291" r:id="rId24"/>
    <p:sldId id="292" r:id="rId25"/>
    <p:sldId id="310" r:id="rId26"/>
    <p:sldId id="311" r:id="rId27"/>
    <p:sldId id="312" r:id="rId28"/>
    <p:sldId id="313" r:id="rId29"/>
    <p:sldId id="315" r:id="rId30"/>
    <p:sldId id="316" r:id="rId31"/>
    <p:sldId id="295" r:id="rId32"/>
    <p:sldId id="297" r:id="rId33"/>
    <p:sldId id="298" r:id="rId34"/>
    <p:sldId id="299" r:id="rId35"/>
    <p:sldId id="300" r:id="rId36"/>
    <p:sldId id="301" r:id="rId37"/>
    <p:sldId id="303" r:id="rId38"/>
    <p:sldId id="304" r:id="rId39"/>
    <p:sldId id="306" r:id="rId40"/>
    <p:sldId id="317" r:id="rId41"/>
    <p:sldId id="260" r:id="rId42"/>
    <p:sldId id="261" r:id="rId43"/>
    <p:sldId id="264" r:id="rId44"/>
    <p:sldId id="265" r:id="rId45"/>
    <p:sldId id="266" r:id="rId46"/>
    <p:sldId id="263" r:id="rId47"/>
    <p:sldId id="318" r:id="rId48"/>
    <p:sldId id="319" r:id="rId49"/>
    <p:sldId id="307" r:id="rId50"/>
    <p:sldId id="320" r:id="rId51"/>
    <p:sldId id="321" r:id="rId52"/>
    <p:sldId id="262" r:id="rId53"/>
    <p:sldId id="308" r:id="rId54"/>
    <p:sldId id="305" r:id="rId55"/>
    <p:sldId id="322" r:id="rId56"/>
    <p:sldId id="323" r:id="rId57"/>
    <p:sldId id="324" r:id="rId58"/>
    <p:sldId id="325" r:id="rId59"/>
    <p:sldId id="326" r:id="rId60"/>
  </p:sldIdLst>
  <p:sldSz cx="9144000" cy="6858000" type="screen4x3"/>
  <p:notesSz cx="6858000" cy="9144000"/>
  <p:defaultTextStyle>
    <a:defPPr>
      <a:defRPr lang="ru-RU"/>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Myasoedov Alexander" initials="MA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C99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72229" autoAdjust="0"/>
  </p:normalViewPr>
  <p:slideViewPr>
    <p:cSldViewPr>
      <p:cViewPr varScale="1">
        <p:scale>
          <a:sx n="77" d="100"/>
          <a:sy n="77" d="100"/>
        </p:scale>
        <p:origin x="2574" y="54"/>
      </p:cViewPr>
      <p:guideLst>
        <p:guide orient="horz" pos="2160"/>
        <p:guide pos="2880"/>
      </p:guideLst>
    </p:cSldViewPr>
  </p:slideViewPr>
  <p:notesTextViewPr>
    <p:cViewPr>
      <p:scale>
        <a:sx n="100" d="100"/>
        <a:sy n="100" d="100"/>
      </p:scale>
      <p:origin x="0" y="0"/>
    </p:cViewPr>
  </p:notesTextViewPr>
  <p:notesViewPr>
    <p:cSldViewPr>
      <p:cViewPr varScale="1">
        <p:scale>
          <a:sx n="88" d="100"/>
          <a:sy n="88" d="100"/>
        </p:scale>
        <p:origin x="-3798" y="-102"/>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notesMaster" Target="notesMasters/notes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3-02-18T17:09:13.740" idx="1">
    <p:pos x="508" y="1204"/>
    <p:text>ПЕРЕРАБОТАТЬ БОЛЕЕ НАГЛЯДНО!!!! ПОКАЗАТЬ ЧТО ХОЧУ РАССКАЗАТЬ!!!
</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drawings/_rels/vmlDrawing10.vml.rels><?xml version="1.0" encoding="UTF-8" standalone="yes"?>
<Relationships xmlns="http://schemas.openxmlformats.org/package/2006/relationships"><Relationship Id="rId3" Type="http://schemas.openxmlformats.org/officeDocument/2006/relationships/image" Target="../media/image78.wmf"/><Relationship Id="rId2" Type="http://schemas.openxmlformats.org/officeDocument/2006/relationships/image" Target="../media/image77.wmf"/><Relationship Id="rId1" Type="http://schemas.openxmlformats.org/officeDocument/2006/relationships/image" Target="../media/image76.wmf"/></Relationships>
</file>

<file path=ppt/drawings/_rels/vmlDrawing11.vml.rels><?xml version="1.0" encoding="UTF-8" standalone="yes"?>
<Relationships xmlns="http://schemas.openxmlformats.org/package/2006/relationships"><Relationship Id="rId2" Type="http://schemas.openxmlformats.org/officeDocument/2006/relationships/image" Target="../media/image96.wmf"/><Relationship Id="rId1" Type="http://schemas.openxmlformats.org/officeDocument/2006/relationships/image" Target="../media/image95.wmf"/></Relationships>
</file>

<file path=ppt/drawings/_rels/vmlDrawing12.vml.rels><?xml version="1.0" encoding="UTF-8" standalone="yes"?>
<Relationships xmlns="http://schemas.openxmlformats.org/package/2006/relationships"><Relationship Id="rId3" Type="http://schemas.openxmlformats.org/officeDocument/2006/relationships/image" Target="../media/image109.wmf"/><Relationship Id="rId2" Type="http://schemas.openxmlformats.org/officeDocument/2006/relationships/image" Target="../media/image108.wmf"/><Relationship Id="rId1" Type="http://schemas.openxmlformats.org/officeDocument/2006/relationships/image" Target="../media/image107.wmf"/></Relationships>
</file>

<file path=ppt/drawings/_rels/vmlDrawing13.vml.rels><?xml version="1.0" encoding="UTF-8" standalone="yes"?>
<Relationships xmlns="http://schemas.openxmlformats.org/package/2006/relationships"><Relationship Id="rId2" Type="http://schemas.openxmlformats.org/officeDocument/2006/relationships/image" Target="../media/image112.wmf"/><Relationship Id="rId1" Type="http://schemas.openxmlformats.org/officeDocument/2006/relationships/image" Target="../media/image111.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image" Target="../media/image18.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25.wmf"/><Relationship Id="rId2" Type="http://schemas.openxmlformats.org/officeDocument/2006/relationships/image" Target="../media/image19.wmf"/><Relationship Id="rId1" Type="http://schemas.openxmlformats.org/officeDocument/2006/relationships/image" Target="../media/image24.wmf"/><Relationship Id="rId4" Type="http://schemas.openxmlformats.org/officeDocument/2006/relationships/image" Target="../media/image26.wmf"/></Relationships>
</file>

<file path=ppt/drawings/_rels/vmlDrawing4.v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wmf"/><Relationship Id="rId1" Type="http://schemas.openxmlformats.org/officeDocument/2006/relationships/image" Target="../media/image28.wmf"/><Relationship Id="rId4" Type="http://schemas.openxmlformats.org/officeDocument/2006/relationships/image" Target="../media/image19.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37.wmf"/><Relationship Id="rId2" Type="http://schemas.openxmlformats.org/officeDocument/2006/relationships/image" Target="../media/image36.wmf"/><Relationship Id="rId1" Type="http://schemas.openxmlformats.org/officeDocument/2006/relationships/image" Target="../media/image19.wmf"/><Relationship Id="rId4" Type="http://schemas.openxmlformats.org/officeDocument/2006/relationships/image" Target="../media/image38.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52.wmf"/></Relationships>
</file>

<file path=ppt/drawings/_rels/vmlDrawing7.vml.rels><?xml version="1.0" encoding="UTF-8" standalone="yes"?>
<Relationships xmlns="http://schemas.openxmlformats.org/package/2006/relationships"><Relationship Id="rId3" Type="http://schemas.openxmlformats.org/officeDocument/2006/relationships/image" Target="../media/image66.wmf"/><Relationship Id="rId2" Type="http://schemas.openxmlformats.org/officeDocument/2006/relationships/image" Target="../media/image65.wmf"/><Relationship Id="rId1" Type="http://schemas.openxmlformats.org/officeDocument/2006/relationships/image" Target="../media/image64.wmf"/><Relationship Id="rId4" Type="http://schemas.openxmlformats.org/officeDocument/2006/relationships/image" Target="../media/image67.wmf"/></Relationships>
</file>

<file path=ppt/drawings/_rels/vmlDrawing8.vml.rels><?xml version="1.0" encoding="UTF-8" standalone="yes"?>
<Relationships xmlns="http://schemas.openxmlformats.org/package/2006/relationships"><Relationship Id="rId3" Type="http://schemas.openxmlformats.org/officeDocument/2006/relationships/image" Target="../media/image70.wmf"/><Relationship Id="rId2" Type="http://schemas.openxmlformats.org/officeDocument/2006/relationships/image" Target="../media/image69.wmf"/><Relationship Id="rId1" Type="http://schemas.openxmlformats.org/officeDocument/2006/relationships/image" Target="../media/image68.wmf"/><Relationship Id="rId5" Type="http://schemas.openxmlformats.org/officeDocument/2006/relationships/image" Target="../media/image72.wmf"/><Relationship Id="rId4" Type="http://schemas.openxmlformats.org/officeDocument/2006/relationships/image" Target="../media/image71.w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7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Верхний колонтитул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Дата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B36ADF5-90D6-4F89-937A-A25D979E0EA3}" type="datetimeFigureOut">
              <a:rPr lang="en-US" smtClean="0"/>
              <a:pPr/>
              <a:t>4/22/2014</a:t>
            </a:fld>
            <a:endParaRPr lang="en-US"/>
          </a:p>
        </p:txBody>
      </p:sp>
      <p:sp>
        <p:nvSpPr>
          <p:cNvPr id="4" name="Образ слайда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Заметки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6" name="Нижний колонтитул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Номер слайда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2832A28-FCE0-4BFA-8D7C-0EF8217108E6}" type="slidenum">
              <a:rPr lang="en-US" smtClean="0"/>
              <a:pPr/>
              <a:t>‹#›</a:t>
            </a:fld>
            <a:endParaRPr lang="en-US"/>
          </a:p>
        </p:txBody>
      </p:sp>
    </p:spTree>
    <p:extLst>
      <p:ext uri="{BB962C8B-B14F-4D97-AF65-F5344CB8AC3E}">
        <p14:creationId xmlns:p14="http://schemas.microsoft.com/office/powerpoint/2010/main" val="10228490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Спасибо за представление.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Как следует из названия доклада, диссертационная работа связана с оптическими методам исследования Океана.</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a:t>
            </a:fld>
            <a:endParaRPr lang="en-US" dirty="0"/>
          </a:p>
        </p:txBody>
      </p:sp>
    </p:spTree>
    <p:extLst>
      <p:ext uri="{BB962C8B-B14F-4D97-AF65-F5344CB8AC3E}">
        <p14:creationId xmlns:p14="http://schemas.microsoft.com/office/powerpoint/2010/main" val="41988879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Для исследования солнечного блика наиболее предпочтителен красный канал, поскольку свет в красном канале поглощается в «тонком» поверхностном слое океана (</a:t>
            </a:r>
            <a:r>
              <a:rPr lang="ru-RU" sz="1200" kern="1200" dirty="0" err="1" smtClean="0">
                <a:solidFill>
                  <a:schemeClr val="tx1"/>
                </a:solidFill>
                <a:effectLst/>
                <a:latin typeface="+mn-lt"/>
                <a:ea typeface="+mn-ea"/>
                <a:cs typeface="+mn-cs"/>
              </a:rPr>
              <a:t>Jerlov</a:t>
            </a:r>
            <a:r>
              <a:rPr lang="ru-RU" sz="1200" kern="1200" dirty="0" smtClean="0">
                <a:solidFill>
                  <a:schemeClr val="tx1"/>
                </a:solidFill>
                <a:effectLst/>
                <a:latin typeface="+mn-lt"/>
                <a:ea typeface="+mn-ea"/>
                <a:cs typeface="+mn-cs"/>
              </a:rPr>
              <a:t>, 1976), и, таким образом, не так чувствителен к «цвету» водного столба и поверхностной температуре.</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10</a:t>
            </a:fld>
            <a:endParaRPr lang="en-US"/>
          </a:p>
        </p:txBody>
      </p:sp>
    </p:spTree>
    <p:extLst>
      <p:ext uri="{BB962C8B-B14F-4D97-AF65-F5344CB8AC3E}">
        <p14:creationId xmlns:p14="http://schemas.microsoft.com/office/powerpoint/2010/main" val="152140668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Классическая задача рассеяния была подробно описана ещё в 1954 г. Коксом и Манком.</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Подгоняя модель с ПРВ, заданной в виде рядов Грамма-Шарлье, к измеряемой яркости блика Кокс и </a:t>
            </a:r>
            <a:r>
              <a:rPr lang="ru-RU" sz="1200" kern="1200" dirty="0" err="1" smtClean="0">
                <a:solidFill>
                  <a:schemeClr val="tx1"/>
                </a:solidFill>
                <a:effectLst/>
                <a:latin typeface="+mn-lt"/>
                <a:ea typeface="+mn-ea"/>
                <a:cs typeface="+mn-cs"/>
              </a:rPr>
              <a:t>Манк</a:t>
            </a:r>
            <a:r>
              <a:rPr lang="ru-RU" sz="1200" kern="1200" dirty="0" smtClean="0">
                <a:solidFill>
                  <a:schemeClr val="tx1"/>
                </a:solidFill>
                <a:effectLst/>
                <a:latin typeface="+mn-lt"/>
                <a:ea typeface="+mn-ea"/>
                <a:cs typeface="+mn-cs"/>
              </a:rPr>
              <a:t> получили фундаментальные статистические характеристики наклонов морской поверхности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11</a:t>
            </a:fld>
            <a:endParaRPr lang="en-US"/>
          </a:p>
        </p:txBody>
      </p:sp>
    </p:spTree>
    <p:extLst>
      <p:ext uri="{BB962C8B-B14F-4D97-AF65-F5344CB8AC3E}">
        <p14:creationId xmlns:p14="http://schemas.microsoft.com/office/powerpoint/2010/main" val="1422485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В диссертационном исследовании предлагается метод восстановления пространственных вариаций среднеквадратичного наклона морской поверхности по полю яркости солнечного блика на внутренних масштабах блика, с использованием передаточной функции, которая напрямую зависит от наблюдаемых градиентов яркости солнечного блика, без априорного задания плотности распределения уклонов морской поверхности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Для получения вариаций СКН выполняются следующие шаги: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Сначала исходное поле яркости представляется в виде суперпозиции среднего (</a:t>
            </a:r>
            <a:r>
              <a:rPr lang="ru-RU" sz="1200" i="1" kern="1200" dirty="0" smtClean="0">
                <a:solidFill>
                  <a:schemeClr val="tx1"/>
                </a:solidFill>
                <a:effectLst/>
                <a:latin typeface="+mn-lt"/>
                <a:ea typeface="+mn-ea"/>
                <a:cs typeface="+mn-cs"/>
              </a:rPr>
              <a:t>масштаб солнечного блика</a:t>
            </a:r>
            <a:r>
              <a:rPr lang="ru-RU" sz="1200" kern="1200" dirty="0" smtClean="0">
                <a:solidFill>
                  <a:schemeClr val="tx1"/>
                </a:solidFill>
                <a:effectLst/>
                <a:latin typeface="+mn-lt"/>
                <a:ea typeface="+mn-ea"/>
                <a:cs typeface="+mn-cs"/>
              </a:rPr>
              <a:t>) и его вариаций </a:t>
            </a:r>
            <a:r>
              <a:rPr lang="ru-RU" sz="1200" i="1" kern="1200" dirty="0" smtClean="0">
                <a:solidFill>
                  <a:schemeClr val="tx1"/>
                </a:solidFill>
                <a:effectLst/>
                <a:latin typeface="+mn-lt"/>
                <a:ea typeface="+mn-ea"/>
                <a:cs typeface="+mn-cs"/>
              </a:rPr>
              <a:t>(внутренний масштаб)</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Далее Полученные контрасты яркости преобразуются в контрасты СКН с использованием передаточной функции.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Поскольку количество отражённой радиации в районе солнечного блика зависит от СКН, любое явление, наблюдаемое на поверхности океана и приводящее к вариациям СКН, возможно наблюдать в контрастах яркости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12</a:t>
            </a:fld>
            <a:endParaRPr lang="en-US"/>
          </a:p>
        </p:txBody>
      </p:sp>
    </p:spTree>
    <p:extLst>
      <p:ext uri="{BB962C8B-B14F-4D97-AF65-F5344CB8AC3E}">
        <p14:creationId xmlns:p14="http://schemas.microsoft.com/office/powerpoint/2010/main" val="40652867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8130" name="Rectangle 9"/>
          <p:cNvSpPr>
            <a:spLocks noGrp="1" noChangeArrowheads="1"/>
          </p:cNvSpPr>
          <p:nvPr>
            <p:ph type="sldNum" sz="quarter"/>
          </p:nvPr>
        </p:nvSpPr>
        <p:spPr>
          <a:noFill/>
          <a:ln>
            <a:round/>
            <a:headEnd/>
            <a:tailEnd/>
          </a:ln>
        </p:spPr>
        <p:txBody>
          <a:bodyPr/>
          <a:lstStyle/>
          <a:p>
            <a:fld id="{D2489BDB-8A39-48B7-A331-F0654806E236}" type="slidenum">
              <a:rPr lang="pl-PL" smtClean="0">
                <a:latin typeface="Times New Roman" pitchFamily="18" charset="0"/>
                <a:ea typeface="Arial Unicode MS" pitchFamily="34" charset="-128"/>
              </a:rPr>
              <a:pPr/>
              <a:t>13</a:t>
            </a:fld>
            <a:endParaRPr lang="pl-PL" smtClean="0">
              <a:latin typeface="Times New Roman" pitchFamily="18" charset="0"/>
              <a:ea typeface="Arial Unicode MS" pitchFamily="34" charset="-128"/>
            </a:endParaRPr>
          </a:p>
        </p:txBody>
      </p:sp>
      <p:sp>
        <p:nvSpPr>
          <p:cNvPr id="48131" name="Text Box 1"/>
          <p:cNvSpPr txBox="1">
            <a:spLocks noChangeArrowheads="1"/>
          </p:cNvSpPr>
          <p:nvPr/>
        </p:nvSpPr>
        <p:spPr bwMode="auto">
          <a:xfrm>
            <a:off x="3881208" y="8685103"/>
            <a:ext cx="2969592" cy="450751"/>
          </a:xfrm>
          <a:prstGeom prst="rect">
            <a:avLst/>
          </a:prstGeom>
          <a:noFill/>
          <a:ln w="9525">
            <a:noFill/>
            <a:round/>
            <a:headEnd/>
            <a:tailEnd/>
          </a:ln>
          <a:effectLst/>
        </p:spPr>
        <p:txBody>
          <a:bodyPr lIns="0" tIns="0" rIns="0" bIns="0" anchor="b"/>
          <a:lstStyle/>
          <a:p>
            <a:pPr algn="r">
              <a:tabLst>
                <a:tab pos="0" algn="l"/>
                <a:tab pos="400827" algn="l"/>
                <a:tab pos="801654" algn="l"/>
                <a:tab pos="1202482" algn="l"/>
                <a:tab pos="1603309" algn="l"/>
                <a:tab pos="2004136" algn="l"/>
                <a:tab pos="2404963" algn="l"/>
                <a:tab pos="2805791" algn="l"/>
                <a:tab pos="3206618" algn="l"/>
                <a:tab pos="3607445" algn="l"/>
                <a:tab pos="4008272" algn="l"/>
                <a:tab pos="4409100" algn="l"/>
                <a:tab pos="4809927" algn="l"/>
                <a:tab pos="5210754" algn="l"/>
                <a:tab pos="5611581" algn="l"/>
                <a:tab pos="6012409" algn="l"/>
                <a:tab pos="6413236" algn="l"/>
                <a:tab pos="6814063" algn="l"/>
                <a:tab pos="7214890" algn="l"/>
                <a:tab pos="7615718" algn="l"/>
                <a:tab pos="8016545" algn="l"/>
              </a:tabLst>
            </a:pPr>
            <a:fld id="{C3A4DA74-F96E-4CCA-B3A4-FE0ADFBCC3E4}" type="slidenum">
              <a:rPr lang="en-US" sz="1200">
                <a:solidFill>
                  <a:srgbClr val="000000"/>
                </a:solidFill>
                <a:latin typeface="Times New Roman" pitchFamily="18" charset="0"/>
              </a:rPr>
              <a:pPr algn="r">
                <a:tabLst>
                  <a:tab pos="0" algn="l"/>
                  <a:tab pos="400827" algn="l"/>
                  <a:tab pos="801654" algn="l"/>
                  <a:tab pos="1202482" algn="l"/>
                  <a:tab pos="1603309" algn="l"/>
                  <a:tab pos="2004136" algn="l"/>
                  <a:tab pos="2404963" algn="l"/>
                  <a:tab pos="2805791" algn="l"/>
                  <a:tab pos="3206618" algn="l"/>
                  <a:tab pos="3607445" algn="l"/>
                  <a:tab pos="4008272" algn="l"/>
                  <a:tab pos="4409100" algn="l"/>
                  <a:tab pos="4809927" algn="l"/>
                  <a:tab pos="5210754" algn="l"/>
                  <a:tab pos="5611581" algn="l"/>
                  <a:tab pos="6012409" algn="l"/>
                  <a:tab pos="6413236" algn="l"/>
                  <a:tab pos="6814063" algn="l"/>
                  <a:tab pos="7214890" algn="l"/>
                  <a:tab pos="7615718" algn="l"/>
                  <a:tab pos="8016545" algn="l"/>
                </a:tabLst>
              </a:pPr>
              <a:t>13</a:t>
            </a:fld>
            <a:endParaRPr lang="en-US" sz="1200" dirty="0">
              <a:solidFill>
                <a:srgbClr val="000000"/>
              </a:solidFill>
              <a:latin typeface="Times New Roman" pitchFamily="18" charset="0"/>
            </a:endParaRPr>
          </a:p>
        </p:txBody>
      </p:sp>
      <p:sp>
        <p:nvSpPr>
          <p:cNvPr id="48132" name="Rectangle 2"/>
          <p:cNvSpPr>
            <a:spLocks noGrp="1" noRot="1" noChangeAspect="1" noChangeArrowheads="1" noTextEdit="1"/>
          </p:cNvSpPr>
          <p:nvPr>
            <p:ph type="sldImg"/>
          </p:nvPr>
        </p:nvSpPr>
        <p:spPr>
          <a:xfrm>
            <a:off x="1143000" y="695325"/>
            <a:ext cx="4568825" cy="3425825"/>
          </a:xfrm>
          <a:solidFill>
            <a:srgbClr val="FFFFFF"/>
          </a:solidFill>
          <a:ln>
            <a:solidFill>
              <a:srgbClr val="000000"/>
            </a:solidFill>
            <a:miter lim="800000"/>
          </a:ln>
        </p:spPr>
      </p:sp>
      <p:sp>
        <p:nvSpPr>
          <p:cNvPr id="48133" name="Rectangle 3"/>
          <p:cNvSpPr>
            <a:spLocks noGrp="1" noChangeArrowheads="1"/>
          </p:cNvSpPr>
          <p:nvPr>
            <p:ph type="body" idx="1"/>
          </p:nvPr>
        </p:nvSpPr>
        <p:spPr>
          <a:noFill/>
        </p:spPr>
        <p:txBody>
          <a:bodyPr wrap="none" anchor="ctr"/>
          <a:lstStyle/>
          <a:p>
            <a:r>
              <a:rPr lang="ru-RU" dirty="0" smtClean="0">
                <a:solidFill>
                  <a:schemeClr val="tx1"/>
                </a:solidFill>
              </a:rPr>
              <a:t>Разработанный метод позволяет работать с различными оптическими спектрометрами именно благодаря использованию передаточной функции</a:t>
            </a: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Далее рассмотрим конструктивные особенности приборов MERIS и MODI </a:t>
            </a:r>
            <a:r>
              <a:rPr lang="en-US" dirty="0" smtClean="0">
                <a:solidFill>
                  <a:schemeClr val="tx1"/>
                </a:solidFill>
                <a:latin typeface="Times New Roman" pitchFamily="18" charset="0"/>
              </a:rPr>
              <a:t>S</a:t>
            </a:r>
            <a:r>
              <a:rPr lang="ru-RU" dirty="0" smtClean="0">
                <a:solidFill>
                  <a:schemeClr val="tx1"/>
                </a:solidFill>
                <a:latin typeface="Times New Roman" pitchFamily="18" charset="0"/>
              </a:rPr>
              <a:t>,</a:t>
            </a:r>
            <a:r>
              <a:rPr lang="ru-RU" baseline="0" dirty="0" smtClean="0">
                <a:solidFill>
                  <a:schemeClr val="tx1"/>
                </a:solidFill>
                <a:latin typeface="Times New Roman" pitchFamily="18" charset="0"/>
              </a:rPr>
              <a:t> приводящие к различному </a:t>
            </a:r>
            <a:r>
              <a:rPr lang="ru-RU" dirty="0" smtClean="0">
                <a:solidFill>
                  <a:schemeClr val="tx1"/>
                </a:solidFill>
                <a:latin typeface="Times New Roman" pitchFamily="18" charset="0"/>
              </a:rPr>
              <a:t>формированию</a:t>
            </a:r>
            <a:r>
              <a:rPr lang="ru-RU" baseline="0" dirty="0" smtClean="0">
                <a:solidFill>
                  <a:schemeClr val="tx1"/>
                </a:solidFill>
                <a:latin typeface="Times New Roman" pitchFamily="18" charset="0"/>
              </a:rPr>
              <a:t> </a:t>
            </a:r>
            <a:r>
              <a:rPr lang="ru-RU" dirty="0" smtClean="0">
                <a:solidFill>
                  <a:schemeClr val="tx1"/>
                </a:solidFill>
                <a:latin typeface="Times New Roman" pitchFamily="18" charset="0"/>
              </a:rPr>
              <a:t>изображений этими приборами</a:t>
            </a: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Так изображение</a:t>
            </a:r>
            <a:r>
              <a:rPr lang="ru-RU" baseline="0" dirty="0" smtClean="0">
                <a:solidFill>
                  <a:schemeClr val="tx1"/>
                </a:solidFill>
                <a:latin typeface="Times New Roman" pitchFamily="18" charset="0"/>
              </a:rPr>
              <a:t> </a:t>
            </a:r>
            <a:r>
              <a:rPr lang="en-US" baseline="0" dirty="0" smtClean="0">
                <a:solidFill>
                  <a:schemeClr val="tx1"/>
                </a:solidFill>
                <a:latin typeface="Times New Roman" pitchFamily="18" charset="0"/>
              </a:rPr>
              <a:t>MODIS</a:t>
            </a:r>
            <a:r>
              <a:rPr lang="ru-RU" baseline="0" dirty="0" smtClean="0">
                <a:solidFill>
                  <a:schemeClr val="tx1"/>
                </a:solidFill>
                <a:latin typeface="Times New Roman" pitchFamily="18" charset="0"/>
              </a:rPr>
              <a:t> формируется за счёт сканирующей камеры, что приводит к образованию “</a:t>
            </a:r>
            <a:r>
              <a:rPr lang="ru-RU" baseline="0" dirty="0" err="1" smtClean="0">
                <a:solidFill>
                  <a:schemeClr val="tx1"/>
                </a:solidFill>
                <a:latin typeface="Times New Roman" pitchFamily="18" charset="0"/>
              </a:rPr>
              <a:t>полосообразной</a:t>
            </a:r>
            <a:r>
              <a:rPr lang="ru-RU" baseline="0" dirty="0" smtClean="0">
                <a:solidFill>
                  <a:schemeClr val="tx1"/>
                </a:solidFill>
                <a:latin typeface="Times New Roman" pitchFamily="18" charset="0"/>
              </a:rPr>
              <a:t>” структуры изображения в области солнечного</a:t>
            </a:r>
          </a:p>
          <a:p>
            <a:r>
              <a:rPr lang="ru-RU" baseline="0" dirty="0" smtClean="0">
                <a:solidFill>
                  <a:schemeClr val="tx1"/>
                </a:solidFill>
                <a:latin typeface="Times New Roman" pitchFamily="18" charset="0"/>
              </a:rPr>
              <a:t>блика с явно выраженными двумерными градиентами яркости вдоль и поперек траектории полета спутника</a:t>
            </a:r>
            <a:endParaRPr lang="ru-RU" dirty="0" smtClean="0">
              <a:solidFill>
                <a:schemeClr val="tx1"/>
              </a:solidFill>
              <a:latin typeface="Times New Roman" pitchFamily="18" charset="0"/>
            </a:endParaRPr>
          </a:p>
          <a:p>
            <a:endParaRPr lang="ru-RU" dirty="0" smtClean="0">
              <a:solidFill>
                <a:schemeClr val="tx1"/>
              </a:solidFill>
              <a:latin typeface="Times New Roman" pitchFamily="18" charset="0"/>
            </a:endParaRPr>
          </a:p>
          <a:p>
            <a:r>
              <a:rPr lang="ru-RU" dirty="0" smtClean="0">
                <a:solidFill>
                  <a:schemeClr val="tx1"/>
                </a:solidFill>
                <a:latin typeface="Times New Roman" pitchFamily="18" charset="0"/>
              </a:rPr>
              <a:t>В случае с изображением прибора </a:t>
            </a:r>
            <a:r>
              <a:rPr lang="en-US" dirty="0" smtClean="0">
                <a:solidFill>
                  <a:schemeClr val="tx1"/>
                </a:solidFill>
                <a:latin typeface="Times New Roman" pitchFamily="18" charset="0"/>
              </a:rPr>
              <a:t>MERIS </a:t>
            </a:r>
            <a:r>
              <a:rPr lang="ru-RU" dirty="0" smtClean="0">
                <a:solidFill>
                  <a:schemeClr val="tx1"/>
                </a:solidFill>
                <a:latin typeface="Times New Roman" pitchFamily="18" charset="0"/>
              </a:rPr>
              <a:t>ситуация кардинально отличается</a:t>
            </a:r>
            <a:r>
              <a:rPr lang="ru-RU" baseline="0" dirty="0" smtClean="0">
                <a:solidFill>
                  <a:schemeClr val="tx1"/>
                </a:solidFill>
                <a:latin typeface="Times New Roman" pitchFamily="18" charset="0"/>
              </a:rPr>
              <a:t>. Изображение </a:t>
            </a:r>
            <a:r>
              <a:rPr lang="ru-RU" dirty="0" smtClean="0">
                <a:solidFill>
                  <a:schemeClr val="tx1"/>
                </a:solidFill>
                <a:latin typeface="Times New Roman" pitchFamily="18" charset="0"/>
              </a:rPr>
              <a:t>формируется 5-ю одинаковыми</a:t>
            </a:r>
            <a:r>
              <a:rPr lang="ru-RU" baseline="0" dirty="0" smtClean="0">
                <a:solidFill>
                  <a:schemeClr val="tx1"/>
                </a:solidFill>
                <a:latin typeface="Times New Roman" pitchFamily="18" charset="0"/>
              </a:rPr>
              <a:t> неподвижно зафиксированными оптическими камерами, что приводит к формированию изображения с градиентами яркости лишь в одном направлении</a:t>
            </a:r>
            <a:endParaRPr lang="en-US" dirty="0" smtClean="0">
              <a:latin typeface="Times New Roman" pitchFamily="18" charset="0"/>
            </a:endParaRPr>
          </a:p>
        </p:txBody>
      </p:sp>
    </p:spTree>
    <p:extLst>
      <p:ext uri="{BB962C8B-B14F-4D97-AF65-F5344CB8AC3E}">
        <p14:creationId xmlns:p14="http://schemas.microsoft.com/office/powerpoint/2010/main" val="9364249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dirty="0" smtClean="0"/>
              <a:t>Разработанный метод диагностики пространственных аномалий «шероховатости»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без априорного задания плотности распределения уклонов;</a:t>
            </a:r>
          </a:p>
        </p:txBody>
      </p:sp>
      <p:sp>
        <p:nvSpPr>
          <p:cNvPr id="4" name="Slide Number Placeholder 3"/>
          <p:cNvSpPr>
            <a:spLocks noGrp="1"/>
          </p:cNvSpPr>
          <p:nvPr>
            <p:ph type="sldNum" sz="quarter" idx="10"/>
          </p:nvPr>
        </p:nvSpPr>
        <p:spPr/>
        <p:txBody>
          <a:bodyPr/>
          <a:lstStyle/>
          <a:p>
            <a:fld id="{F2832A28-FCE0-4BFA-8D7C-0EF8217108E6}" type="slidenum">
              <a:rPr lang="en-US" smtClean="0"/>
              <a:pPr/>
              <a:t>14</a:t>
            </a:fld>
            <a:endParaRPr lang="en-US"/>
          </a:p>
        </p:txBody>
      </p:sp>
    </p:spTree>
    <p:extLst>
      <p:ext uri="{BB962C8B-B14F-4D97-AF65-F5344CB8AC3E}">
        <p14:creationId xmlns:p14="http://schemas.microsoft.com/office/powerpoint/2010/main" val="6599854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16</a:t>
            </a:fld>
            <a:endParaRPr lang="en-US"/>
          </a:p>
        </p:txBody>
      </p:sp>
    </p:spTree>
    <p:extLst>
      <p:ext uri="{BB962C8B-B14F-4D97-AF65-F5344CB8AC3E}">
        <p14:creationId xmlns:p14="http://schemas.microsoft.com/office/powerpoint/2010/main" val="161738504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Разработанный метод восстановления контрастов СКН применен к анализу поверхностных проявлений разливов нефти природного происхождения (так называемые «грифоны») в Мексиканском заливе.</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17</a:t>
            </a:fld>
            <a:endParaRPr lang="en-US"/>
          </a:p>
        </p:txBody>
      </p:sp>
    </p:spTree>
    <p:extLst>
      <p:ext uri="{BB962C8B-B14F-4D97-AF65-F5344CB8AC3E}">
        <p14:creationId xmlns:p14="http://schemas.microsoft.com/office/powerpoint/2010/main" val="10309707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На рисунке хорошо видно, что вариации яркости блика, связанные с присутствием нефтяных сликов, бывают как положительными, так и отрицательными. Действительно, контрасты яркости грифонов по разные стороны зоны инверсии контрастов имеют разный знак.</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Это явление называется инверсией контрастов в солнечном блике.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 связано оно с тем, что передаточная функция 𝑇 меняет знак в этом районе.</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18</a:t>
            </a:fld>
            <a:endParaRPr lang="en-US"/>
          </a:p>
        </p:txBody>
      </p:sp>
    </p:spTree>
    <p:extLst>
      <p:ext uri="{BB962C8B-B14F-4D97-AF65-F5344CB8AC3E}">
        <p14:creationId xmlns:p14="http://schemas.microsoft.com/office/powerpoint/2010/main" val="3094258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На слайде представлена зависимость контрастов СКН от скорости ветра по серии выбранных нефтяных сликов.</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результате анализа сделан вывод, что контрасты СКН в нефтяных сликах систематически ниже контрастов СКН в биологических сликах</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19</a:t>
            </a:fld>
            <a:endParaRPr lang="en-US"/>
          </a:p>
        </p:txBody>
      </p:sp>
    </p:spTree>
    <p:extLst>
      <p:ext uri="{BB962C8B-B14F-4D97-AF65-F5344CB8AC3E}">
        <p14:creationId xmlns:p14="http://schemas.microsoft.com/office/powerpoint/2010/main" val="40402790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Далее приводится рассмотрим катастрофический разлив нефти в результате взрыва на нефтяной платформе Дипвотер Хорайзон (англ. Deepwater </a:t>
            </a:r>
            <a:r>
              <a:rPr lang="ru-RU" sz="1200" kern="1200" dirty="0" err="1" smtClean="0">
                <a:solidFill>
                  <a:schemeClr val="tx1"/>
                </a:solidFill>
                <a:effectLst/>
                <a:latin typeface="+mn-lt"/>
                <a:ea typeface="+mn-ea"/>
                <a:cs typeface="+mn-cs"/>
              </a:rPr>
              <a:t>Horizon</a:t>
            </a:r>
            <a:r>
              <a:rPr lang="ru-RU" sz="1200" kern="1200" dirty="0" smtClean="0">
                <a:solidFill>
                  <a:schemeClr val="tx1"/>
                </a:solidFill>
                <a:effectLst/>
                <a:latin typeface="+mn-lt"/>
                <a:ea typeface="+mn-ea"/>
                <a:cs typeface="+mn-cs"/>
              </a:rPr>
              <a:t>) в Мексиканском заливе.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Выбор пал именно на этот случай, не столько потому, что он потряс весь мир, а больше потому, что было собрано множество изображений с разных приборов и спутников, а также большое количество сопутствующей вспомогательной информации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20</a:t>
            </a:fld>
            <a:endParaRPr lang="en-US"/>
          </a:p>
        </p:txBody>
      </p:sp>
    </p:spTree>
    <p:extLst>
      <p:ext uri="{BB962C8B-B14F-4D97-AF65-F5344CB8AC3E}">
        <p14:creationId xmlns:p14="http://schemas.microsoft.com/office/powerpoint/2010/main" val="1407508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Оптические методы являются наиболее развитыми и широко используемыми в оперативной практике.</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настоящее время на орбите Земли находится большое количество сканеров, работающих в оптическом диапазоне (например, сканеры MODIS на спутниках </a:t>
            </a:r>
            <a:r>
              <a:rPr lang="ru-RU" sz="1200" kern="1200" dirty="0" err="1" smtClean="0">
                <a:solidFill>
                  <a:schemeClr val="tx1"/>
                </a:solidFill>
                <a:effectLst/>
                <a:latin typeface="+mn-lt"/>
                <a:ea typeface="+mn-ea"/>
                <a:cs typeface="+mn-cs"/>
              </a:rPr>
              <a:t>Terra</a:t>
            </a:r>
            <a:r>
              <a:rPr lang="ru-RU" sz="1200" kern="1200" dirty="0" smtClean="0">
                <a:solidFill>
                  <a:schemeClr val="tx1"/>
                </a:solidFill>
                <a:effectLst/>
                <a:latin typeface="+mn-lt"/>
                <a:ea typeface="+mn-ea"/>
                <a:cs typeface="+mn-cs"/>
              </a:rPr>
              <a:t> и </a:t>
            </a:r>
            <a:r>
              <a:rPr lang="ru-RU" sz="1200" kern="1200" dirty="0" err="1" smtClean="0">
                <a:solidFill>
                  <a:schemeClr val="tx1"/>
                </a:solidFill>
                <a:effectLst/>
                <a:latin typeface="+mn-lt"/>
                <a:ea typeface="+mn-ea"/>
                <a:cs typeface="+mn-cs"/>
              </a:rPr>
              <a:t>Aqua</a:t>
            </a:r>
            <a:r>
              <a:rPr lang="ru-RU"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Одно из основных применений данных оптических сканеров, - изучение «цвета» Океана (содержание фитопланктона и минеральной взвеси, биогеохимические характеристики), а также температуры его поверхности.</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a:t>
            </a:fld>
            <a:endParaRPr lang="en-US"/>
          </a:p>
        </p:txBody>
      </p:sp>
    </p:spTree>
    <p:extLst>
      <p:ext uri="{BB962C8B-B14F-4D97-AF65-F5344CB8AC3E}">
        <p14:creationId xmlns:p14="http://schemas.microsoft.com/office/powerpoint/2010/main" val="1054421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idx="5"/>
          </p:nvPr>
        </p:nvSpPr>
        <p:spPr bwMode="auto">
          <a:noFill/>
          <a:ln>
            <a:round/>
            <a:headEnd/>
            <a:tailEnd/>
          </a:ln>
        </p:spPr>
        <p:txBody>
          <a:bodyPr wrap="square" numCol="1" anchorCtr="0" compatLnSpc="1">
            <a:prstTxWarp prst="textNoShape">
              <a:avLst/>
            </a:prstTxWarp>
          </a:bodyPr>
          <a:lstStyle/>
          <a:p>
            <a:pPr fontAlgn="base">
              <a:spcBef>
                <a:spcPct val="0"/>
              </a:spcBef>
              <a:spcAft>
                <a:spcPct val="0"/>
              </a:spcAft>
              <a:tabLst>
                <a:tab pos="0" algn="l"/>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fld id="{056DD3ED-799B-42FA-A3AA-A3922D85CE4A}" type="slidenum">
              <a:rPr lang="pl-PL" smtClean="0">
                <a:solidFill>
                  <a:srgbClr val="000000"/>
                </a:solidFill>
                <a:latin typeface="Times New Roman" pitchFamily="18" charset="0"/>
                <a:ea typeface="Arial Unicode MS" pitchFamily="34" charset="-128"/>
                <a:cs typeface="Arial" pitchFamily="34" charset="0"/>
              </a:rPr>
              <a:pPr fontAlgn="base">
                <a:spcBef>
                  <a:spcPct val="0"/>
                </a:spcBef>
                <a:spcAft>
                  <a:spcPct val="0"/>
                </a:spcAft>
                <a:tabLst>
                  <a:tab pos="0" algn="l"/>
                  <a:tab pos="400050" algn="l"/>
                  <a:tab pos="800100" algn="l"/>
                  <a:tab pos="1201738" algn="l"/>
                  <a:tab pos="1601788" algn="l"/>
                  <a:tab pos="2003425" algn="l"/>
                  <a:tab pos="2403475" algn="l"/>
                  <a:tab pos="2805113" algn="l"/>
                  <a:tab pos="3205163" algn="l"/>
                  <a:tab pos="3606800" algn="l"/>
                  <a:tab pos="4006850" algn="l"/>
                  <a:tab pos="4408488" algn="l"/>
                  <a:tab pos="4808538" algn="l"/>
                  <a:tab pos="5210175" algn="l"/>
                  <a:tab pos="5610225" algn="l"/>
                  <a:tab pos="6011863" algn="l"/>
                  <a:tab pos="6411913" algn="l"/>
                  <a:tab pos="6813550" algn="l"/>
                  <a:tab pos="7213600" algn="l"/>
                  <a:tab pos="7615238" algn="l"/>
                  <a:tab pos="8015288" algn="l"/>
                </a:tabLst>
              </a:pPr>
              <a:t>21</a:t>
            </a:fld>
            <a:endParaRPr lang="pl-PL" smtClean="0">
              <a:solidFill>
                <a:srgbClr val="000000"/>
              </a:solidFill>
              <a:latin typeface="Times New Roman" pitchFamily="18" charset="0"/>
              <a:ea typeface="Arial Unicode MS" pitchFamily="34" charset="-128"/>
              <a:cs typeface="Arial" pitchFamily="34" charset="0"/>
            </a:endParaRPr>
          </a:p>
        </p:txBody>
      </p:sp>
      <p:sp>
        <p:nvSpPr>
          <p:cNvPr id="34819" name="Rectangle 1"/>
          <p:cNvSpPr>
            <a:spLocks noGrp="1" noRot="1" noChangeAspect="1" noChangeArrowheads="1" noTextEdit="1"/>
          </p:cNvSpPr>
          <p:nvPr>
            <p:ph type="sldImg"/>
          </p:nvPr>
        </p:nvSpPr>
        <p:spPr bwMode="auto">
          <a:xfrm>
            <a:off x="1143000" y="695325"/>
            <a:ext cx="4567238" cy="3425825"/>
          </a:xfrm>
          <a:solidFill>
            <a:srgbClr val="FFFFFF"/>
          </a:solidFill>
          <a:ln>
            <a:solidFill>
              <a:srgbClr val="000000"/>
            </a:solidFill>
            <a:miter lim="800000"/>
            <a:headEnd/>
            <a:tailEnd/>
          </a:ln>
        </p:spPr>
      </p:sp>
      <p:sp>
        <p:nvSpPr>
          <p:cNvPr id="34820" name="Rectangle 2"/>
          <p:cNvSpPr>
            <a:spLocks noGrp="1" noChangeArrowheads="1"/>
          </p:cNvSpPr>
          <p:nvPr>
            <p:ph type="body" idx="1"/>
          </p:nvPr>
        </p:nvSpPr>
        <p:spPr bwMode="auto">
          <a:xfrm>
            <a:off x="685800" y="4343400"/>
            <a:ext cx="5483225" cy="4111625"/>
          </a:xfrm>
          <a:noFill/>
        </p:spPr>
        <p:txBody>
          <a:bodyPr wrap="none" numCol="1" anchor="ctr" anchorCtr="0" compatLnSpc="1">
            <a:prstTxWarp prst="textNoShape">
              <a:avLst/>
            </a:prstTxWarp>
          </a:bodyPr>
          <a:lstStyle/>
          <a:p>
            <a:r>
              <a:rPr lang="ru-RU" sz="1200" kern="1200" dirty="0" smtClean="0">
                <a:solidFill>
                  <a:schemeClr val="tx1"/>
                </a:solidFill>
                <a:effectLst/>
                <a:latin typeface="+mn-lt"/>
                <a:ea typeface="+mn-ea"/>
                <a:cs typeface="+mn-cs"/>
              </a:rPr>
              <a:t>На данном слайде приведены псевдо цветные RGB композиты увеличенной области изображений MERIS и MODIS района разлива нефтепродуктов в результате взрыва нефтяной платформы «Deepwater </a:t>
            </a:r>
            <a:r>
              <a:rPr lang="ru-RU" sz="1200" kern="1200" dirty="0" err="1" smtClean="0">
                <a:solidFill>
                  <a:schemeClr val="tx1"/>
                </a:solidFill>
                <a:effectLst/>
                <a:latin typeface="+mn-lt"/>
                <a:ea typeface="+mn-ea"/>
                <a:cs typeface="+mn-cs"/>
              </a:rPr>
              <a:t>Horizon</a:t>
            </a:r>
            <a:r>
              <a:rPr lang="ru-RU" sz="1200" kern="1200" dirty="0" smtClean="0">
                <a:solidFill>
                  <a:schemeClr val="tx1"/>
                </a:solidFill>
                <a:effectLst/>
                <a:latin typeface="+mn-lt"/>
                <a:ea typeface="+mn-ea"/>
                <a:cs typeface="+mn-cs"/>
              </a:rPr>
              <a:t>» в Мексиканском заливе 24 Мая 2010г.</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Обращаю Ваше внимание на явные различия между изображениями, несмотря на разницу всего в пол часа.</a:t>
            </a:r>
            <a:br>
              <a:rPr lang="ru-RU" sz="1200" kern="1200" dirty="0" smtClean="0">
                <a:solidFill>
                  <a:schemeClr val="tx1"/>
                </a:solidFill>
                <a:effectLst/>
                <a:latin typeface="+mn-lt"/>
                <a:ea typeface="+mn-ea"/>
                <a:cs typeface="+mn-cs"/>
              </a:rPr>
            </a:br>
            <a:r>
              <a:rPr lang="ru-RU" sz="1200" kern="1200" dirty="0" smtClean="0">
                <a:solidFill>
                  <a:schemeClr val="tx1"/>
                </a:solidFill>
                <a:effectLst/>
                <a:latin typeface="+mn-lt"/>
                <a:ea typeface="+mn-ea"/>
                <a:cs typeface="+mn-cs"/>
              </a:rPr>
              <a:t>Прежде всего это объясняется отличающейся геометрией наблюдений.</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Далее рассмотрим этот случай подробнее</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889990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22</a:t>
            </a:fld>
            <a:endParaRPr lang="en-US"/>
          </a:p>
        </p:txBody>
      </p:sp>
    </p:spTree>
    <p:extLst>
      <p:ext uri="{BB962C8B-B14F-4D97-AF65-F5344CB8AC3E}">
        <p14:creationId xmlns:p14="http://schemas.microsoft.com/office/powerpoint/2010/main" val="205728052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Если предположить, что толщина нефтяной плёнки в этом районе значительно больше длины волны красного света (640-680нм), т.е. толщина порядка 1 микрона и более, то в этом случае, оптические свойства самой нефти могут доминировать над изменениями яркости морской поверхности в зоне, покрытой этой нефтью.</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Предложенный алгоритм не учитывает возможность изменения “цвета” поверхности, поэтому смена знака и изменение амплитуды восстановленных контрастов некорректны и не несут физического смысла.</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23</a:t>
            </a:fld>
            <a:endParaRPr lang="en-US"/>
          </a:p>
        </p:txBody>
      </p:sp>
    </p:spTree>
    <p:extLst>
      <p:ext uri="{BB962C8B-B14F-4D97-AF65-F5344CB8AC3E}">
        <p14:creationId xmlns:p14="http://schemas.microsoft.com/office/powerpoint/2010/main" val="167727955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Рассмотрим синергетический случай совместной съёмки нефтяного разлива 26 Апреля 2010г. приборами MERIS (15:58 GMT) и ENVISAT ASAR (15:56 GMT). Поскольку приборы установлены на одном спутнике съёмка производилась </a:t>
            </a:r>
            <a:r>
              <a:rPr lang="ru-RU" sz="1200" kern="1200" dirty="0" err="1" smtClean="0">
                <a:solidFill>
                  <a:schemeClr val="tx1"/>
                </a:solidFill>
                <a:effectLst/>
                <a:latin typeface="+mn-lt"/>
                <a:ea typeface="+mn-ea"/>
                <a:cs typeface="+mn-cs"/>
              </a:rPr>
              <a:t>квазисинхронно</a:t>
            </a:r>
            <a:r>
              <a:rPr lang="ru-RU" sz="1200" kern="1200" dirty="0" smtClean="0">
                <a:solidFill>
                  <a:schemeClr val="tx1"/>
                </a:solidFill>
                <a:effectLst/>
                <a:latin typeface="+mn-lt"/>
                <a:ea typeface="+mn-ea"/>
                <a:cs typeface="+mn-cs"/>
              </a:rPr>
              <a:t>.</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Из приведённых изображений видно, что оптические и РЛ-контрасты одного и того же слика, сформированного тонкой нефтяной плёнкой, хорошо коррелируют друг с другом. При этом радиолокационные контрасты примерно в 1.6 раза сильнее контрастов СКН.</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Для интерпретации наблюдаемых контрастов удельной эффективной площади рассеяния (УЭПР ) и СКН в сликах использовалась модель спектров коротких волн, предложенная в работах [Kudryavtsev и др., 2005; </a:t>
            </a:r>
            <a:r>
              <a:rPr lang="ru-RU" sz="1200" kern="1200" dirty="0" err="1" smtClean="0">
                <a:solidFill>
                  <a:schemeClr val="tx1"/>
                </a:solidFill>
                <a:effectLst/>
                <a:latin typeface="+mn-lt"/>
                <a:ea typeface="+mn-ea"/>
                <a:cs typeface="+mn-cs"/>
              </a:rPr>
              <a:t>Yurovskaya</a:t>
            </a:r>
            <a:r>
              <a:rPr lang="ru-RU" sz="1200" kern="1200" dirty="0" smtClean="0">
                <a:solidFill>
                  <a:schemeClr val="tx1"/>
                </a:solidFill>
                <a:effectLst/>
                <a:latin typeface="+mn-lt"/>
                <a:ea typeface="+mn-ea"/>
                <a:cs typeface="+mn-cs"/>
              </a:rPr>
              <a:t> и др., 2013]. Получено, что модельные контрасты согласуются с наблюдениями в том случае, если эффективный коэффициент упругости равен E=15мН/м.,</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24</a:t>
            </a:fld>
            <a:endParaRPr lang="en-US"/>
          </a:p>
        </p:txBody>
      </p:sp>
    </p:spTree>
    <p:extLst>
      <p:ext uri="{BB962C8B-B14F-4D97-AF65-F5344CB8AC3E}">
        <p14:creationId xmlns:p14="http://schemas.microsoft.com/office/powerpoint/2010/main" val="4831205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26</a:t>
            </a:fld>
            <a:endParaRPr lang="en-US"/>
          </a:p>
        </p:txBody>
      </p:sp>
    </p:spTree>
    <p:extLst>
      <p:ext uri="{BB962C8B-B14F-4D97-AF65-F5344CB8AC3E}">
        <p14:creationId xmlns:p14="http://schemas.microsoft.com/office/powerpoint/2010/main" val="226934903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27</a:t>
            </a:fld>
            <a:endParaRPr lang="en-US"/>
          </a:p>
        </p:txBody>
      </p:sp>
    </p:spTree>
    <p:extLst>
      <p:ext uri="{BB962C8B-B14F-4D97-AF65-F5344CB8AC3E}">
        <p14:creationId xmlns:p14="http://schemas.microsoft.com/office/powerpoint/2010/main" val="67552049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использованием модели формирования радиолокационных изображений RIM показано, что поверхностные проявления ВВ хорошо видны в модуляциях уклонов морской поверхности в связи с усилением среднеквадратичного наклона (СКН) в зонах конвергенции течения ВВ, в то время как подавление наблюдается в зонах дивергенции.</a:t>
            </a:r>
            <a:endParaRPr lang="en-US" sz="1200" kern="1200" dirty="0" smtClean="0">
              <a:solidFill>
                <a:schemeClr val="tx1"/>
              </a:solidFill>
              <a:effectLst/>
              <a:latin typeface="+mn-lt"/>
              <a:ea typeface="+mn-ea"/>
              <a:cs typeface="+mn-cs"/>
            </a:endParaRPr>
          </a:p>
          <a:p>
            <a:endParaRPr lang="en-US" dirty="0" smtClean="0"/>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28</a:t>
            </a:fld>
            <a:endParaRPr lang="en-US"/>
          </a:p>
        </p:txBody>
      </p:sp>
    </p:spTree>
    <p:extLst>
      <p:ext uri="{BB962C8B-B14F-4D97-AF65-F5344CB8AC3E}">
        <p14:creationId xmlns:p14="http://schemas.microsoft.com/office/powerpoint/2010/main" val="2775555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3794" name="Rectangle 8"/>
          <p:cNvSpPr>
            <a:spLocks noGrp="1" noChangeArrowheads="1"/>
          </p:cNvSpPr>
          <p:nvPr>
            <p:ph type="sldNum" sz="quarter"/>
          </p:nvPr>
        </p:nvSpPr>
        <p:spPr>
          <a:noFill/>
        </p:spPr>
        <p:txBody>
          <a:bodyPr/>
          <a:lstStyle/>
          <a:p>
            <a:fld id="{AF2DC126-4152-4F6C-9BD1-3049DC74E0C0}" type="slidenum">
              <a:rPr lang="pl-PL" smtClean="0">
                <a:latin typeface="Times New Roman" pitchFamily="18" charset="0"/>
                <a:ea typeface="Arial Unicode MS" pitchFamily="34" charset="-128"/>
              </a:rPr>
              <a:pPr/>
              <a:t>30</a:t>
            </a:fld>
            <a:endParaRPr lang="pl-PL" smtClean="0">
              <a:latin typeface="Times New Roman" pitchFamily="18" charset="0"/>
              <a:ea typeface="Arial Unicode MS" pitchFamily="34" charset="-128"/>
            </a:endParaRPr>
          </a:p>
        </p:txBody>
      </p:sp>
      <p:sp>
        <p:nvSpPr>
          <p:cNvPr id="33795"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3796" name="Rectangle 2"/>
          <p:cNvSpPr>
            <a:spLocks noGrp="1" noChangeArrowheads="1"/>
          </p:cNvSpPr>
          <p:nvPr>
            <p:ph type="body" idx="1"/>
          </p:nvPr>
        </p:nvSpPr>
        <p:spPr>
          <a:xfrm>
            <a:off x="685512" y="4343231"/>
            <a:ext cx="5484096" cy="4112423"/>
          </a:xfrm>
          <a:noFill/>
          <a:ln/>
        </p:spPr>
        <p:txBody>
          <a:bodyPr wrap="none" anchor="ctr"/>
          <a:lstStyle/>
          <a:p>
            <a:r>
              <a:rPr lang="ru-RU" dirty="0" smtClean="0">
                <a:latin typeface="Times New Roman" pitchFamily="18" charset="0"/>
              </a:rPr>
              <a:t>В рамках исследования ставился вопрос о природе проявления РСА контрастов.</a:t>
            </a:r>
          </a:p>
        </p:txBody>
      </p:sp>
    </p:spTree>
    <p:extLst>
      <p:ext uri="{BB962C8B-B14F-4D97-AF65-F5344CB8AC3E}">
        <p14:creationId xmlns:p14="http://schemas.microsoft.com/office/powerpoint/2010/main" val="189830152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8"/>
          <p:cNvSpPr>
            <a:spLocks noGrp="1" noChangeArrowheads="1"/>
          </p:cNvSpPr>
          <p:nvPr>
            <p:ph type="sldNum" sz="quarter"/>
          </p:nvPr>
        </p:nvSpPr>
        <p:spPr>
          <a:noFill/>
        </p:spPr>
        <p:txBody>
          <a:bodyPr/>
          <a:lstStyle/>
          <a:p>
            <a:fld id="{AF1AEDB6-4420-411C-96F4-714E52B6F9FA}" type="slidenum">
              <a:rPr lang="pl-PL" smtClean="0">
                <a:latin typeface="Times New Roman" pitchFamily="18" charset="0"/>
                <a:ea typeface="Arial Unicode MS" pitchFamily="34" charset="-128"/>
              </a:rPr>
              <a:pPr/>
              <a:t>31</a:t>
            </a:fld>
            <a:endParaRPr lang="pl-PL" smtClean="0">
              <a:latin typeface="Times New Roman" pitchFamily="18" charset="0"/>
              <a:ea typeface="Arial Unicode MS" pitchFamily="34" charset="-128"/>
            </a:endParaRPr>
          </a:p>
        </p:txBody>
      </p:sp>
      <p:sp>
        <p:nvSpPr>
          <p:cNvPr id="32771"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2772" name="Rectangle 2"/>
          <p:cNvSpPr>
            <a:spLocks noGrp="1" noChangeArrowheads="1"/>
          </p:cNvSpPr>
          <p:nvPr>
            <p:ph type="body" idx="1"/>
          </p:nvPr>
        </p:nvSpPr>
        <p:spPr>
          <a:xfrm>
            <a:off x="685512" y="4343231"/>
            <a:ext cx="5484096" cy="4112423"/>
          </a:xfrm>
          <a:noFill/>
          <a:ln/>
        </p:spPr>
        <p:txBody>
          <a:bodyPr wrap="none" anchor="ctr"/>
          <a:lstStyle/>
          <a:p>
            <a:r>
              <a:rPr lang="ru-RU" sz="1200" kern="1200" dirty="0" smtClean="0">
                <a:solidFill>
                  <a:schemeClr val="tx1"/>
                </a:solidFill>
                <a:effectLst/>
                <a:latin typeface="+mn-lt"/>
                <a:ea typeface="+mn-ea"/>
                <a:cs typeface="+mn-cs"/>
              </a:rPr>
              <a:t>Очевидна связь РСА контрастов  с особенностями мезо-масштабной изменчивости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Чтобы ответить на вопрос:</a:t>
            </a:r>
            <a:r>
              <a:rPr lang="ru-RU" sz="1200" kern="1200" baseline="0" dirty="0" smtClean="0">
                <a:solidFill>
                  <a:schemeClr val="tx1"/>
                </a:solidFill>
                <a:effectLst/>
                <a:latin typeface="+mn-lt"/>
                <a:ea typeface="+mn-ea"/>
                <a:cs typeface="+mn-cs"/>
              </a:rPr>
              <a:t> «</a:t>
            </a:r>
            <a:r>
              <a:rPr lang="ru-RU" sz="1200" kern="1200" dirty="0" smtClean="0">
                <a:solidFill>
                  <a:schemeClr val="tx1"/>
                </a:solidFill>
                <a:effectLst/>
                <a:latin typeface="+mn-lt"/>
                <a:ea typeface="+mn-ea"/>
                <a:cs typeface="+mn-cs"/>
              </a:rPr>
              <a:t>Связаны ли эти РСА контрасты с течениями и какие их особенности они отображают?» были</a:t>
            </a:r>
            <a:r>
              <a:rPr lang="ru-RU" sz="1200" kern="1200" baseline="0" dirty="0" smtClean="0">
                <a:solidFill>
                  <a:schemeClr val="tx1"/>
                </a:solidFill>
                <a:effectLst/>
                <a:latin typeface="+mn-lt"/>
                <a:ea typeface="+mn-ea"/>
                <a:cs typeface="+mn-cs"/>
              </a:rPr>
              <a:t> использованы приведённые поля </a:t>
            </a:r>
            <a:r>
              <a:rPr lang="ru-RU" sz="1200" dirty="0" smtClean="0"/>
              <a:t>ТПО и РСА ветра, использованные в качестве входного параметра для симуляций поверхностных проявлений океанической динамики в предлагаемом алгоритме</a:t>
            </a:r>
            <a:endParaRPr lang="ru-RU" dirty="0" smtClean="0">
              <a:latin typeface="Times New Roman" pitchFamily="18" charset="0"/>
            </a:endParaRPr>
          </a:p>
        </p:txBody>
      </p:sp>
    </p:spTree>
    <p:extLst>
      <p:ext uri="{BB962C8B-B14F-4D97-AF65-F5344CB8AC3E}">
        <p14:creationId xmlns:p14="http://schemas.microsoft.com/office/powerpoint/2010/main" val="39764092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Для выяснения закономерности формирования поверхностных проявлений динамики Океана, необходимо иметь информацию о мезомасштабных особенностях полей течений.</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Поле течений представляется в виде суммы:</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32</a:t>
            </a:fld>
            <a:endParaRPr lang="en-US"/>
          </a:p>
        </p:txBody>
      </p:sp>
    </p:spTree>
    <p:extLst>
      <p:ext uri="{BB962C8B-B14F-4D97-AF65-F5344CB8AC3E}">
        <p14:creationId xmlns:p14="http://schemas.microsoft.com/office/powerpoint/2010/main" val="289985314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При изучении оптических характеристик Океана, солнечная радиация, отраженная от морской поверхности, является шумом по отношению к радиации, рассеянной в верхнем слое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областях солнечного блика отражённая радиация составляет значительную часть регистрируемого излучения, что исключает возможность применения алгоритмов восстановления «цвета»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Существование солнечного блика приводит к тому, что огромная часть спутниковых сканерных данных (до 30%) не может быть использована в классических океанографических приложениях.</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Области, где восстановление параметров цвета Океана по спутниковым данным невозможно, маскируются для конечного пользователя и, таким образом, «выбрасываются в мусорный ящик».</a:t>
            </a:r>
          </a:p>
          <a:p>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Для наглядности какое количество информации “выкидывается” приводится пример маскировки областей поверхности океана, «засвеченных» солнечным бликом в данных сканера MODIS.</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a:t>
            </a:fld>
            <a:endParaRPr lang="en-US"/>
          </a:p>
        </p:txBody>
      </p:sp>
    </p:spTree>
    <p:extLst>
      <p:ext uri="{BB962C8B-B14F-4D97-AF65-F5344CB8AC3E}">
        <p14:creationId xmlns:p14="http://schemas.microsoft.com/office/powerpoint/2010/main" val="68442536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Для восстановления мезомасштабной изменчивости поля скорости геострофического течения (ГТ) используется модель, предложенная [</a:t>
            </a:r>
            <a:r>
              <a:rPr lang="ru-RU" sz="1200" kern="1200" dirty="0" err="1" smtClean="0">
                <a:solidFill>
                  <a:schemeClr val="tx1"/>
                </a:solidFill>
                <a:effectLst/>
                <a:latin typeface="+mn-lt"/>
                <a:ea typeface="+mn-ea"/>
                <a:cs typeface="+mn-cs"/>
              </a:rPr>
              <a:t>Isern-Fontanet</a:t>
            </a:r>
            <a:r>
              <a:rPr lang="ru-RU" sz="1200" kern="1200" dirty="0" smtClean="0">
                <a:solidFill>
                  <a:schemeClr val="tx1"/>
                </a:solidFill>
                <a:effectLst/>
                <a:latin typeface="+mn-lt"/>
                <a:ea typeface="+mn-ea"/>
                <a:cs typeface="+mn-cs"/>
              </a:rPr>
              <a:t> и др., 2008]. В рамках этой модели функция тока ГТ и поле ТПО в пространстве Фурье связаны следующим соотношением:</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33</a:t>
            </a:fld>
            <a:endParaRPr lang="en-US"/>
          </a:p>
        </p:txBody>
      </p:sp>
    </p:spTree>
    <p:extLst>
      <p:ext uri="{BB962C8B-B14F-4D97-AF65-F5344CB8AC3E}">
        <p14:creationId xmlns:p14="http://schemas.microsoft.com/office/powerpoint/2010/main" val="344836068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На данном слайде приведено поле завихренности ГТ, восстановленное по полю ТПО.</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Однако, поле ГТ является бездивергентным. Как показано в [Kudryavtsev и др., 2005], влияние такого типа течений на интегральные параметры спектра ветровых волн (СКН, обрушения ветровых волн) является слабым, т.е. проявления ГТ на поверхности океана должны быть «невидимы». Поэтому, наблюдаемые на изображении поверхностные проявления океанических явлений, скорее всего, связаны с другими факторами</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34</a:t>
            </a:fld>
            <a:endParaRPr lang="en-US"/>
          </a:p>
        </p:txBody>
      </p:sp>
    </p:spTree>
    <p:extLst>
      <p:ext uri="{BB962C8B-B14F-4D97-AF65-F5344CB8AC3E}">
        <p14:creationId xmlns:p14="http://schemas.microsoft.com/office/powerpoint/2010/main" val="26746448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Взаимодействие ветрового дрейфа с полем скорости ГТ может приводит к генерации достаточно сильной вторичной агеострофической циркуляции [</a:t>
            </a:r>
            <a:r>
              <a:rPr lang="ru-RU" sz="1200" kern="1200" dirty="0" err="1" smtClean="0">
                <a:solidFill>
                  <a:schemeClr val="tx1"/>
                </a:solidFill>
                <a:effectLst/>
                <a:latin typeface="+mn-lt"/>
                <a:ea typeface="+mn-ea"/>
                <a:cs typeface="+mn-cs"/>
              </a:rPr>
              <a:t>Garrett</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Loder</a:t>
            </a:r>
            <a:r>
              <a:rPr lang="ru-RU" sz="1200" kern="1200" dirty="0" smtClean="0">
                <a:solidFill>
                  <a:schemeClr val="tx1"/>
                </a:solidFill>
                <a:effectLst/>
                <a:latin typeface="+mn-lt"/>
                <a:ea typeface="+mn-ea"/>
                <a:cs typeface="+mn-cs"/>
              </a:rPr>
              <a:t>, 1981]. Следуя модели [</a:t>
            </a:r>
            <a:r>
              <a:rPr lang="ru-RU" sz="1200" kern="1200" dirty="0" err="1" smtClean="0">
                <a:solidFill>
                  <a:schemeClr val="tx1"/>
                </a:solidFill>
                <a:effectLst/>
                <a:latin typeface="+mn-lt"/>
                <a:ea typeface="+mn-ea"/>
                <a:cs typeface="+mn-cs"/>
              </a:rPr>
              <a:t>Klein</a:t>
            </a:r>
            <a:r>
              <a:rPr lang="ru-RU" sz="1200" kern="1200" dirty="0" smtClean="0">
                <a:solidFill>
                  <a:schemeClr val="tx1"/>
                </a:solidFill>
                <a:effectLst/>
                <a:latin typeface="+mn-lt"/>
                <a:ea typeface="+mn-ea"/>
                <a:cs typeface="+mn-cs"/>
              </a:rPr>
              <a:t>, </a:t>
            </a:r>
            <a:r>
              <a:rPr lang="ru-RU" sz="1200" kern="1200" dirty="0" err="1" smtClean="0">
                <a:solidFill>
                  <a:schemeClr val="tx1"/>
                </a:solidFill>
                <a:effectLst/>
                <a:latin typeface="+mn-lt"/>
                <a:ea typeface="+mn-ea"/>
                <a:cs typeface="+mn-cs"/>
              </a:rPr>
              <a:t>Hua</a:t>
            </a:r>
            <a:r>
              <a:rPr lang="ru-RU" sz="1200" kern="1200" dirty="0" smtClean="0">
                <a:solidFill>
                  <a:schemeClr val="tx1"/>
                </a:solidFill>
                <a:effectLst/>
                <a:latin typeface="+mn-lt"/>
                <a:ea typeface="+mn-ea"/>
                <a:cs typeface="+mn-cs"/>
              </a:rPr>
              <a:t>, 1990] дивергенция агеострофической компоненты течения, генерируемого при взаимодействии Экмановского течения с ГТ, имеет вид</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35</a:t>
            </a:fld>
            <a:endParaRPr lang="en-US"/>
          </a:p>
        </p:txBody>
      </p:sp>
    </p:spTree>
    <p:extLst>
      <p:ext uri="{BB962C8B-B14F-4D97-AF65-F5344CB8AC3E}">
        <p14:creationId xmlns:p14="http://schemas.microsoft.com/office/powerpoint/2010/main" val="371191096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4818" name="Rectangle 8"/>
          <p:cNvSpPr>
            <a:spLocks noGrp="1" noChangeArrowheads="1"/>
          </p:cNvSpPr>
          <p:nvPr>
            <p:ph type="sldNum" sz="quarter"/>
          </p:nvPr>
        </p:nvSpPr>
        <p:spPr>
          <a:noFill/>
        </p:spPr>
        <p:txBody>
          <a:bodyPr/>
          <a:lstStyle/>
          <a:p>
            <a:fld id="{56D79AAD-DDC8-4B53-AF14-666FB5B28F76}" type="slidenum">
              <a:rPr lang="pl-PL" smtClean="0">
                <a:latin typeface="Times New Roman" pitchFamily="18" charset="0"/>
                <a:ea typeface="Arial Unicode MS" pitchFamily="34" charset="-128"/>
              </a:rPr>
              <a:pPr/>
              <a:t>36</a:t>
            </a:fld>
            <a:endParaRPr lang="pl-PL" smtClean="0">
              <a:latin typeface="Times New Roman" pitchFamily="18" charset="0"/>
              <a:ea typeface="Arial Unicode MS" pitchFamily="34" charset="-128"/>
            </a:endParaRPr>
          </a:p>
        </p:txBody>
      </p:sp>
      <p:sp>
        <p:nvSpPr>
          <p:cNvPr id="34819"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4820" name="Rectangle 2"/>
          <p:cNvSpPr>
            <a:spLocks noGrp="1" noChangeArrowheads="1"/>
          </p:cNvSpPr>
          <p:nvPr>
            <p:ph type="body" idx="1"/>
          </p:nvPr>
        </p:nvSpPr>
        <p:spPr>
          <a:xfrm>
            <a:off x="685512" y="4343231"/>
            <a:ext cx="5484096" cy="4112423"/>
          </a:xfrm>
          <a:noFill/>
          <a:ln/>
        </p:spPr>
        <p:txBody>
          <a:bodyPr wrap="none" anchor="ctr"/>
          <a:lstStyle/>
          <a:p>
            <a:r>
              <a:rPr lang="ru-RU" sz="1200" kern="1200" dirty="0" smtClean="0">
                <a:solidFill>
                  <a:schemeClr val="tx1"/>
                </a:solidFill>
                <a:effectLst/>
                <a:latin typeface="+mn-lt"/>
                <a:ea typeface="+mn-ea"/>
                <a:cs typeface="+mn-cs"/>
              </a:rPr>
              <a:t>На слайде представлена дивергенция поверхностных течений, рассчитанная по полю завихренности и </a:t>
            </a:r>
            <a:r>
              <a:rPr lang="ru-RU" sz="1200" kern="1200" dirty="0" err="1" smtClean="0">
                <a:solidFill>
                  <a:schemeClr val="tx1"/>
                </a:solidFill>
                <a:effectLst/>
                <a:latin typeface="+mn-lt"/>
                <a:ea typeface="+mn-ea"/>
                <a:cs typeface="+mn-cs"/>
              </a:rPr>
              <a:t>Экмановскому</a:t>
            </a:r>
            <a:r>
              <a:rPr lang="ru-RU" sz="1200" kern="1200" dirty="0" smtClean="0">
                <a:solidFill>
                  <a:schemeClr val="tx1"/>
                </a:solidFill>
                <a:effectLst/>
                <a:latin typeface="+mn-lt"/>
                <a:ea typeface="+mn-ea"/>
                <a:cs typeface="+mn-cs"/>
              </a:rPr>
              <a:t> дрейфу, соответствующему полю ветра. Видно, что зоны дивергенции/конвергенции привязаны к зонам градиентов завихренности КГТ, и соответственно – к зонам резких перепадов ТПО</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29623550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Далее приводится сопоставление фрагментов РСА контрастов с полем дивергенции, где отчётливо наблюдается корреляция между контрастами РСА и полем дивергенции</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37</a:t>
            </a:fld>
            <a:endParaRPr lang="en-US"/>
          </a:p>
        </p:txBody>
      </p:sp>
    </p:spTree>
    <p:extLst>
      <p:ext uri="{BB962C8B-B14F-4D97-AF65-F5344CB8AC3E}">
        <p14:creationId xmlns:p14="http://schemas.microsoft.com/office/powerpoint/2010/main" val="848287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6866" name="Rectangle 8"/>
          <p:cNvSpPr>
            <a:spLocks noGrp="1" noChangeArrowheads="1"/>
          </p:cNvSpPr>
          <p:nvPr>
            <p:ph type="sldNum" sz="quarter"/>
          </p:nvPr>
        </p:nvSpPr>
        <p:spPr>
          <a:noFill/>
        </p:spPr>
        <p:txBody>
          <a:bodyPr/>
          <a:lstStyle/>
          <a:p>
            <a:fld id="{16385AB2-D866-4F43-82FE-24A87F634D56}" type="slidenum">
              <a:rPr lang="pl-PL" smtClean="0">
                <a:latin typeface="Times New Roman" pitchFamily="18" charset="0"/>
                <a:ea typeface="Arial Unicode MS" pitchFamily="34" charset="-128"/>
              </a:rPr>
              <a:pPr/>
              <a:t>38</a:t>
            </a:fld>
            <a:endParaRPr lang="pl-PL" smtClean="0">
              <a:latin typeface="Times New Roman" pitchFamily="18" charset="0"/>
              <a:ea typeface="Arial Unicode MS" pitchFamily="34" charset="-128"/>
            </a:endParaRPr>
          </a:p>
        </p:txBody>
      </p:sp>
      <p:sp>
        <p:nvSpPr>
          <p:cNvPr id="36867" name="Rectangle 1"/>
          <p:cNvSpPr>
            <a:spLocks noGrp="1" noRot="1" noChangeAspect="1" noChangeArrowheads="1" noTextEdit="1"/>
          </p:cNvSpPr>
          <p:nvPr>
            <p:ph type="sldImg"/>
          </p:nvPr>
        </p:nvSpPr>
        <p:spPr>
          <a:xfrm>
            <a:off x="1143000" y="695325"/>
            <a:ext cx="4567238" cy="3425825"/>
          </a:xfrm>
          <a:solidFill>
            <a:srgbClr val="FFFFFF"/>
          </a:solidFill>
          <a:ln>
            <a:solidFill>
              <a:srgbClr val="000000"/>
            </a:solidFill>
            <a:miter lim="800000"/>
          </a:ln>
        </p:spPr>
      </p:sp>
      <p:sp>
        <p:nvSpPr>
          <p:cNvPr id="36868" name="Rectangle 2"/>
          <p:cNvSpPr>
            <a:spLocks noGrp="1" noChangeArrowheads="1"/>
          </p:cNvSpPr>
          <p:nvPr>
            <p:ph type="body" idx="1"/>
          </p:nvPr>
        </p:nvSpPr>
        <p:spPr>
          <a:xfrm>
            <a:off x="685512" y="4343231"/>
            <a:ext cx="5484096" cy="4112423"/>
          </a:xfrm>
          <a:noFill/>
          <a:ln/>
        </p:spPr>
        <p:txBody>
          <a:bodyPr wrap="none" anchor="ctr"/>
          <a:lstStyle/>
          <a:p>
            <a:endParaRPr lang="ru-RU" smtClean="0">
              <a:latin typeface="Times New Roman" pitchFamily="18" charset="0"/>
            </a:endParaRPr>
          </a:p>
        </p:txBody>
      </p:sp>
    </p:spTree>
    <p:extLst>
      <p:ext uri="{BB962C8B-B14F-4D97-AF65-F5344CB8AC3E}">
        <p14:creationId xmlns:p14="http://schemas.microsoft.com/office/powerpoint/2010/main" val="114789882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ru-RU" sz="1200" kern="1200" dirty="0" smtClean="0">
                <a:solidFill>
                  <a:schemeClr val="tx1"/>
                </a:solidFill>
                <a:effectLst/>
                <a:latin typeface="+mn-lt"/>
                <a:ea typeface="+mn-ea"/>
                <a:cs typeface="+mn-cs"/>
              </a:rPr>
              <a:t>В результате анализа можно заключить, что дивергенция мезомасштабных течений определяет их проявления на РСА изображениях</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39</a:t>
            </a:fld>
            <a:endParaRPr lang="en-US"/>
          </a:p>
        </p:txBody>
      </p:sp>
    </p:spTree>
    <p:extLst>
      <p:ext uri="{BB962C8B-B14F-4D97-AF65-F5344CB8AC3E}">
        <p14:creationId xmlns:p14="http://schemas.microsoft.com/office/powerpoint/2010/main" val="3166229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pPr marL="514350" indent="-514350">
              <a:buFont typeface="+mj-lt"/>
              <a:buNone/>
            </a:pPr>
            <a:r>
              <a:rPr lang="en-US" dirty="0" err="1" smtClean="0"/>
              <a:t>На</a:t>
            </a:r>
            <a:r>
              <a:rPr lang="en-US" dirty="0" smtClean="0"/>
              <a:t> </a:t>
            </a:r>
            <a:r>
              <a:rPr lang="en-US" dirty="0" err="1" smtClean="0"/>
              <a:t>защиту</a:t>
            </a:r>
            <a:r>
              <a:rPr lang="en-US" dirty="0" smtClean="0"/>
              <a:t> </a:t>
            </a:r>
            <a:r>
              <a:rPr lang="en-US" dirty="0" err="1" smtClean="0"/>
              <a:t>выносятся</a:t>
            </a:r>
            <a:r>
              <a:rPr lang="en-US" dirty="0" smtClean="0"/>
              <a:t> </a:t>
            </a:r>
            <a:r>
              <a:rPr lang="en-US" dirty="0" err="1" smtClean="0"/>
              <a:t>следующие</a:t>
            </a:r>
            <a:r>
              <a:rPr lang="en-US" dirty="0" smtClean="0"/>
              <a:t> </a:t>
            </a:r>
            <a:r>
              <a:rPr lang="en-US" dirty="0" err="1" smtClean="0"/>
              <a:t>положения</a:t>
            </a:r>
            <a:r>
              <a:rPr lang="en-US" dirty="0" smtClean="0"/>
              <a:t>:</a:t>
            </a:r>
          </a:p>
          <a:p>
            <a:pPr marL="514350" indent="-514350">
              <a:buFont typeface="+mj-lt"/>
              <a:buAutoNum type="romanUcPeriod"/>
            </a:pPr>
            <a:endParaRPr lang="en-US" dirty="0" smtClean="0"/>
          </a:p>
          <a:p>
            <a:pPr marL="514350" indent="-514350">
              <a:buFont typeface="+mj-lt"/>
              <a:buAutoNum type="romanUcPeriod"/>
            </a:pPr>
            <a:r>
              <a:rPr lang="ru-RU" dirty="0" smtClean="0"/>
              <a:t>разработанный метод диагностики пространственных аномалий «шероховатости» поверхности Океана по спутниковым изображениям солнечного блика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без априорного задания плотности распределения уклонов;</a:t>
            </a:r>
          </a:p>
          <a:p>
            <a:pPr marL="514350" indent="-514350">
              <a:buFont typeface="+mj-lt"/>
              <a:buAutoNum type="romanUcPeriod"/>
            </a:pPr>
            <a:r>
              <a:rPr lang="ru-RU" dirty="0" smtClean="0"/>
              <a:t>контрасты СКН в нефтяных сликах ситематически ниже контрастов СКН в сликах биологического происхождения;</a:t>
            </a:r>
          </a:p>
          <a:p>
            <a:pPr marL="514350" indent="-514350">
              <a:buFont typeface="+mj-lt"/>
              <a:buAutoNum type="romanUcPeriod"/>
            </a:pPr>
            <a:r>
              <a:rPr lang="ru-RU" dirty="0" smtClean="0"/>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dirty="0" smtClean="0"/>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4" name="Slide Number Placeholder 3"/>
          <p:cNvSpPr>
            <a:spLocks noGrp="1"/>
          </p:cNvSpPr>
          <p:nvPr>
            <p:ph type="sldNum" sz="quarter" idx="10"/>
          </p:nvPr>
        </p:nvSpPr>
        <p:spPr/>
        <p:txBody>
          <a:bodyPr/>
          <a:lstStyle/>
          <a:p>
            <a:fld id="{F2832A28-FCE0-4BFA-8D7C-0EF8217108E6}" type="slidenum">
              <a:rPr lang="en-US" smtClean="0"/>
              <a:pPr/>
              <a:t>41</a:t>
            </a:fld>
            <a:endParaRPr lang="en-US"/>
          </a:p>
        </p:txBody>
      </p:sp>
    </p:spTree>
    <p:extLst>
      <p:ext uri="{BB962C8B-B14F-4D97-AF65-F5344CB8AC3E}">
        <p14:creationId xmlns:p14="http://schemas.microsoft.com/office/powerpoint/2010/main" val="162277164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опубликованными работами можно ознакомится</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44</a:t>
            </a:fld>
            <a:endParaRPr lang="en-US"/>
          </a:p>
        </p:txBody>
      </p:sp>
    </p:spTree>
    <p:extLst>
      <p:ext uri="{BB962C8B-B14F-4D97-AF65-F5344CB8AC3E}">
        <p14:creationId xmlns:p14="http://schemas.microsoft.com/office/powerpoint/2010/main" val="36381630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effectLst/>
                <a:latin typeface="+mn-lt"/>
                <a:ea typeface="+mn-ea"/>
                <a:cs typeface="+mn-cs"/>
              </a:rPr>
              <a:t>С опубликованными работами можно ознакомится</a:t>
            </a:r>
            <a:endParaRPr lang="en-US" sz="1200" kern="120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45</a:t>
            </a:fld>
            <a:endParaRPr lang="en-US"/>
          </a:p>
        </p:txBody>
      </p:sp>
    </p:spTree>
    <p:extLst>
      <p:ext uri="{BB962C8B-B14F-4D97-AF65-F5344CB8AC3E}">
        <p14:creationId xmlns:p14="http://schemas.microsoft.com/office/powerpoint/2010/main" val="873827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Основная идея работы состоит в том, что отраженная солнечная радиация несёт информацию о характеристиках «шероховатости» поверхности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этом случае данные оптических сканеров могут быть использованы для исследования статистических характеристик ветрового волнения и их вариаций, вызванных различными океаническими процессами.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Актуальность данного исследования также определяется необходимостью разработки нового метода,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Предлагаемый подход, совместно с существующими радиолокационными (РЛ) методами наблюдения поверхности Океана, открывает новые возможности для мониторинга океанических явлений из Космоса по их поверхностным проявлениям.</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4</a:t>
            </a:fld>
            <a:endParaRPr lang="en-US"/>
          </a:p>
        </p:txBody>
      </p:sp>
    </p:spTree>
    <p:extLst>
      <p:ext uri="{BB962C8B-B14F-4D97-AF65-F5344CB8AC3E}">
        <p14:creationId xmlns:p14="http://schemas.microsoft.com/office/powerpoint/2010/main" val="407345397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Уважаемый председатель и уважаемые члены диссертационного совета! Разрешите выразить свою благодарность за интерес и внимание к моей работе, конструктивные предложения и замечания, положительную оценку работы.</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Хотелось бы поблагодарить ведущую организацию, оппонентов, авторов отзывов за проявленный интерес к работе. Постараюсь в дальнейшей научной работе учесть все  высказанные вами замечания и пожелания.</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Особую благодарность хочу выразить научному руководителю Кудрявцеву В.Н, за профессиональную помощь, которая была оказана мне при проведении данного диссертационного исследования</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Очень признателен всем, к кому приходилось обращаться за советом и помощью, а также присутствующим за проявленный интерес и моральную поддержку. </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 конечно членам моей семьи. Спасибо вам.</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46</a:t>
            </a:fld>
            <a:endParaRPr lang="en-US"/>
          </a:p>
        </p:txBody>
      </p:sp>
    </p:spTree>
    <p:extLst>
      <p:ext uri="{BB962C8B-B14F-4D97-AF65-F5344CB8AC3E}">
        <p14:creationId xmlns:p14="http://schemas.microsoft.com/office/powerpoint/2010/main" val="219259580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9938" name="Rectangle 8"/>
          <p:cNvSpPr>
            <a:spLocks noGrp="1" noChangeArrowheads="1"/>
          </p:cNvSpPr>
          <p:nvPr>
            <p:ph type="sldNum"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fld id="{CB4B6F90-818D-427C-A166-8A3E1E798B11}" type="slidenum">
              <a:rPr lang="pl-PL">
                <a:solidFill>
                  <a:srgbClr val="000000"/>
                </a:solidFill>
                <a:latin typeface="Times New Roman" panose="02020603050405020304" pitchFamily="18" charset="0"/>
              </a:rPr>
              <a:pPr eaLnBrk="1"/>
              <a:t>51</a:t>
            </a:fld>
            <a:endParaRPr lang="pl-PL">
              <a:solidFill>
                <a:srgbClr val="000000"/>
              </a:solidFill>
              <a:latin typeface="Times New Roman" panose="02020603050405020304" pitchFamily="18" charset="0"/>
            </a:endParaRPr>
          </a:p>
        </p:txBody>
      </p:sp>
      <p:sp>
        <p:nvSpPr>
          <p:cNvPr id="39939" name="Rectangle 1"/>
          <p:cNvSpPr>
            <a:spLocks noChangeArrowheads="1" noTextEdit="1"/>
          </p:cNvSpPr>
          <p:nvPr>
            <p:ph type="sldImg"/>
          </p:nvPr>
        </p:nvSpPr>
        <p:spPr>
          <a:xfrm>
            <a:off x="1106488" y="812800"/>
            <a:ext cx="5341937" cy="4005263"/>
          </a:xfrm>
          <a:solidFill>
            <a:srgbClr val="FFFFFF"/>
          </a:solidFill>
          <a:ln>
            <a:solidFill>
              <a:srgbClr val="000000"/>
            </a:solidFill>
            <a:miter lim="800000"/>
            <a:headEnd/>
            <a:tailEnd/>
          </a:ln>
        </p:spPr>
      </p:sp>
      <p:sp>
        <p:nvSpPr>
          <p:cNvPr id="39940" name="Rectangle 2"/>
          <p:cNvSpPr>
            <a:spLocks noChangeArrowheads="1"/>
          </p:cNvSpPr>
          <p:nvPr>
            <p:ph type="body" idx="1"/>
          </p:nvPr>
        </p:nvSpPr>
        <p:spPr>
          <a:xfrm>
            <a:off x="755650" y="5078413"/>
            <a:ext cx="6045200" cy="4808537"/>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ru-RU" smtClean="0">
              <a:latin typeface="Times New Roman" panose="02020603050405020304" pitchFamily="18" charset="0"/>
            </a:endParaRPr>
          </a:p>
        </p:txBody>
      </p:sp>
    </p:spTree>
    <p:extLst>
      <p:ext uri="{BB962C8B-B14F-4D97-AF65-F5344CB8AC3E}">
        <p14:creationId xmlns:p14="http://schemas.microsoft.com/office/powerpoint/2010/main" val="31449178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Цель исследования разбита на 2 этапа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В первую очередь необходимо создать метод исследования поверхности Океана по спутниковым изображениям солнечного блика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И во вторую – применить этот метод для исследования нефтяных загрязнений и поверхностных проявлений динамических процессов в Океане</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5</a:t>
            </a:fld>
            <a:endParaRPr lang="en-US"/>
          </a:p>
        </p:txBody>
      </p:sp>
    </p:spTree>
    <p:extLst>
      <p:ext uri="{BB962C8B-B14F-4D97-AF65-F5344CB8AC3E}">
        <p14:creationId xmlns:p14="http://schemas.microsoft.com/office/powerpoint/2010/main" val="14789106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en-US" dirty="0" err="1" smtClean="0"/>
              <a:t>Чтобы</a:t>
            </a:r>
            <a:r>
              <a:rPr lang="en-US" dirty="0" smtClean="0"/>
              <a:t> </a:t>
            </a:r>
            <a:r>
              <a:rPr lang="en-US" dirty="0" err="1" smtClean="0"/>
              <a:t>достичь</a:t>
            </a:r>
            <a:r>
              <a:rPr lang="en-US" dirty="0" smtClean="0"/>
              <a:t> </a:t>
            </a:r>
            <a:r>
              <a:rPr lang="en-US" dirty="0" err="1" smtClean="0"/>
              <a:t>поставленной</a:t>
            </a:r>
            <a:r>
              <a:rPr lang="en-US" baseline="0" dirty="0" smtClean="0"/>
              <a:t> </a:t>
            </a:r>
            <a:r>
              <a:rPr lang="en-US" baseline="0" dirty="0" err="1" smtClean="0"/>
              <a:t>цели</a:t>
            </a:r>
            <a:r>
              <a:rPr lang="en-US" baseline="0" dirty="0" smtClean="0"/>
              <a:t> </a:t>
            </a:r>
            <a:r>
              <a:rPr lang="en-US" dirty="0" err="1" smtClean="0"/>
              <a:t>решались</a:t>
            </a:r>
            <a:r>
              <a:rPr lang="en-US" baseline="0" dirty="0" smtClean="0"/>
              <a:t> </a:t>
            </a:r>
            <a:r>
              <a:rPr lang="en-US" baseline="0" dirty="0" err="1" smtClean="0"/>
              <a:t>следующие</a:t>
            </a:r>
            <a:r>
              <a:rPr lang="en-US" baseline="0" dirty="0" smtClean="0"/>
              <a:t> </a:t>
            </a:r>
            <a:r>
              <a:rPr lang="en-US" baseline="0" dirty="0" err="1" smtClean="0"/>
              <a:t>задачи</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6</a:t>
            </a:fld>
            <a:endParaRPr lang="en-US"/>
          </a:p>
        </p:txBody>
      </p:sp>
    </p:spTree>
    <p:extLst>
      <p:ext uri="{BB962C8B-B14F-4D97-AF65-F5344CB8AC3E}">
        <p14:creationId xmlns:p14="http://schemas.microsoft.com/office/powerpoint/2010/main" val="425281935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fontScale="92500" lnSpcReduction="10000"/>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1. </a:t>
            </a:r>
            <a:r>
              <a:rPr lang="ru-RU" dirty="0" smtClean="0">
                <a:solidFill>
                  <a:schemeClr val="tx1"/>
                </a:solidFill>
              </a:rPr>
              <a:t>В </a:t>
            </a:r>
            <a:r>
              <a:rPr lang="ru-RU" b="1" dirty="0" smtClean="0">
                <a:solidFill>
                  <a:schemeClr val="tx1"/>
                </a:solidFill>
              </a:rPr>
              <a:t>первой главе</a:t>
            </a:r>
            <a:r>
              <a:rPr lang="en-US" b="1" dirty="0" smtClean="0">
                <a:solidFill>
                  <a:schemeClr val="tx1"/>
                </a:solidFill>
              </a:rPr>
              <a:t> </a:t>
            </a:r>
            <a:r>
              <a:rPr lang="en-US" dirty="0" smtClean="0">
                <a:solidFill>
                  <a:schemeClr val="tx1"/>
                </a:solidFill>
              </a:rPr>
              <a:t>о</a:t>
            </a:r>
            <a:r>
              <a:rPr lang="ru-RU" dirty="0" smtClean="0">
                <a:solidFill>
                  <a:schemeClr val="tx1"/>
                </a:solidFill>
              </a:rPr>
              <a:t>писывается метод восстановления пространственных вариаций среднеквадратичного наклона (СКН) морской поверхности по солнечному блику</a:t>
            </a:r>
            <a:r>
              <a:rPr lang="ru-RU" sz="1200" kern="1200" dirty="0" smtClean="0">
                <a:solidFill>
                  <a:schemeClr val="tx1"/>
                </a:solidFill>
                <a:latin typeface="+mn-lt"/>
                <a:ea typeface="+mn-ea"/>
                <a:cs typeface="+mn-cs"/>
              </a:rPr>
              <a:t>, регистрируемому оптическими сканерами из космоса. Рассматриваются основные технические особенности приборов </a:t>
            </a:r>
            <a:r>
              <a:rPr lang="en-US" sz="1200" kern="1200" dirty="0" smtClean="0">
                <a:solidFill>
                  <a:schemeClr val="tx1"/>
                </a:solidFill>
                <a:latin typeface="+mn-lt"/>
                <a:ea typeface="+mn-ea"/>
                <a:cs typeface="+mn-cs"/>
              </a:rPr>
              <a:t>MODIS</a:t>
            </a:r>
            <a:r>
              <a:rPr lang="ru-RU" sz="1200" kern="1200" dirty="0" smtClean="0">
                <a:solidFill>
                  <a:schemeClr val="tx1"/>
                </a:solidFill>
                <a:latin typeface="+mn-lt"/>
                <a:ea typeface="+mn-ea"/>
                <a:cs typeface="+mn-cs"/>
              </a:rPr>
              <a:t> и </a:t>
            </a:r>
            <a:r>
              <a:rPr lang="en-US" sz="1200" kern="1200" dirty="0" smtClean="0">
                <a:solidFill>
                  <a:schemeClr val="tx1"/>
                </a:solidFill>
                <a:latin typeface="+mn-lt"/>
                <a:ea typeface="+mn-ea"/>
                <a:cs typeface="+mn-cs"/>
              </a:rPr>
              <a:t>MERIS</a:t>
            </a:r>
            <a:r>
              <a:rPr lang="ru-RU" sz="1200" kern="1200" dirty="0" smtClean="0">
                <a:solidFill>
                  <a:schemeClr val="tx1"/>
                </a:solidFill>
                <a:latin typeface="+mn-lt"/>
                <a:ea typeface="+mn-ea"/>
                <a:cs typeface="+mn-cs"/>
              </a:rPr>
              <a:t>. Разработанный метод применяется к анализу данных спутниковых оптических спектрометров </a:t>
            </a:r>
            <a:r>
              <a:rPr lang="en-US" sz="1200" kern="1200" dirty="0" smtClean="0">
                <a:solidFill>
                  <a:schemeClr val="tx1"/>
                </a:solidFill>
                <a:latin typeface="+mn-lt"/>
                <a:ea typeface="+mn-ea"/>
                <a:cs typeface="+mn-cs"/>
              </a:rPr>
              <a:t>MODIS</a:t>
            </a:r>
            <a:r>
              <a:rPr lang="ru-RU" sz="1200" kern="1200" dirty="0" smtClean="0">
                <a:solidFill>
                  <a:schemeClr val="tx1"/>
                </a:solidFill>
                <a:latin typeface="+mn-lt"/>
                <a:ea typeface="+mn-ea"/>
                <a:cs typeface="+mn-cs"/>
              </a:rPr>
              <a:t> и </a:t>
            </a:r>
            <a:r>
              <a:rPr lang="en-US" sz="1200" kern="1200" dirty="0" smtClean="0">
                <a:solidFill>
                  <a:schemeClr val="tx1"/>
                </a:solidFill>
                <a:latin typeface="+mn-lt"/>
                <a:ea typeface="+mn-ea"/>
                <a:cs typeface="+mn-cs"/>
              </a:rPr>
              <a:t>MERIS</a:t>
            </a:r>
            <a:r>
              <a:rPr lang="ru-RU" sz="1200" kern="1200" dirty="0" smtClean="0">
                <a:solidFill>
                  <a:schemeClr val="tx1"/>
                </a:solidFill>
                <a:latin typeface="+mn-lt"/>
                <a:ea typeface="+mn-ea"/>
                <a:cs typeface="+mn-cs"/>
              </a:rPr>
              <a:t>. Описываются разработанный алгоритм и программное обеспечение для восстановления СКН.</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О</a:t>
            </a:r>
            <a:r>
              <a:rPr lang="ru-RU" sz="1200" kern="1200" dirty="0" smtClean="0">
                <a:solidFill>
                  <a:schemeClr val="tx1"/>
                </a:solidFill>
                <a:latin typeface="+mn-lt"/>
                <a:ea typeface="+mn-ea"/>
                <a:cs typeface="+mn-cs"/>
              </a:rPr>
              <a:t>босновывается </a:t>
            </a:r>
            <a:r>
              <a:rPr lang="en-US" sz="1200" kern="1200" dirty="0" smtClean="0">
                <a:solidFill>
                  <a:schemeClr val="tx1"/>
                </a:solidFill>
                <a:latin typeface="+mn-lt"/>
                <a:ea typeface="+mn-ea"/>
                <a:cs typeface="+mn-cs"/>
              </a:rPr>
              <a:t>1 </a:t>
            </a:r>
            <a:r>
              <a:rPr lang="ru-RU" sz="1200" kern="1200" dirty="0" smtClean="0">
                <a:solidFill>
                  <a:schemeClr val="tx1"/>
                </a:solidFill>
                <a:latin typeface="+mn-lt"/>
                <a:ea typeface="+mn-ea"/>
                <a:cs typeface="+mn-cs"/>
              </a:rPr>
              <a:t>положение, выносимое на защиту</a:t>
            </a:r>
            <a:endParaRPr lang="en-US" sz="120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2.</a:t>
            </a:r>
            <a:r>
              <a:rPr lang="en-US" sz="1200" b="0" kern="1200" dirty="0" smtClean="0">
                <a:solidFill>
                  <a:schemeClr val="tx1"/>
                </a:solidFill>
                <a:latin typeface="+mn-lt"/>
                <a:ea typeface="+mn-ea"/>
                <a:cs typeface="+mn-cs"/>
              </a:rPr>
              <a:t> </a:t>
            </a:r>
            <a:r>
              <a:rPr lang="ru-RU" dirty="0" smtClean="0">
                <a:solidFill>
                  <a:schemeClr val="tx1"/>
                </a:solidFill>
              </a:rPr>
              <a:t>Во </a:t>
            </a:r>
            <a:r>
              <a:rPr lang="ru-RU" b="1" dirty="0" smtClean="0">
                <a:solidFill>
                  <a:schemeClr val="tx1"/>
                </a:solidFill>
              </a:rPr>
              <a:t>второй главе </a:t>
            </a:r>
            <a:r>
              <a:rPr lang="ru-RU" dirty="0" smtClean="0">
                <a:solidFill>
                  <a:schemeClr val="tx1"/>
                </a:solidFill>
              </a:rPr>
              <a:t>метод, описанный в первой главе, применяется для исследования морской поверхности, покрытой нефтяными плёнками естественного и техногенного происхождения</a:t>
            </a:r>
            <a:r>
              <a:rPr lang="en-US" dirty="0" smtClean="0">
                <a:solidFill>
                  <a:schemeClr val="tx1"/>
                </a:solidFill>
              </a:rPr>
              <a:t>.</a:t>
            </a:r>
          </a:p>
          <a:p>
            <a:pPr marL="0" marR="0" indent="0" algn="l" defTabSz="914400" rtl="0" eaLnBrk="1" fontAlgn="auto" latinLnBrk="0" hangingPunct="1">
              <a:lnSpc>
                <a:spcPct val="100000"/>
              </a:lnSpc>
              <a:spcBef>
                <a:spcPts val="0"/>
              </a:spcBef>
              <a:spcAft>
                <a:spcPts val="0"/>
              </a:spcAft>
              <a:buClrTx/>
              <a:buSzTx/>
              <a:buFontTx/>
              <a:buNone/>
              <a:tabLst/>
              <a:defRPr/>
            </a:pPr>
            <a:r>
              <a:rPr lang="ru-RU" sz="1200" kern="1200" dirty="0" smtClean="0">
                <a:solidFill>
                  <a:schemeClr val="tx1"/>
                </a:solidFill>
                <a:latin typeface="+mn-lt"/>
                <a:ea typeface="+mn-ea"/>
                <a:cs typeface="+mn-cs"/>
              </a:rPr>
              <a:t>В качестве объекта исследования выбраны естественные нефтяные образования – грифоны и нефтяной разлив в результате взрыва на нефтяной платформе Дипвотор Хорайзон в Мексиканском заливе. Приводится совместный анализ полученных результатов с данными радиолокаторов с синтезированием апертуры (РСА), и раскрываются преимущества синергетического подхода в исследовании поверхностных сликов.</a:t>
            </a:r>
            <a:endParaRPr lang="en-US" dirty="0" smtClean="0">
              <a:solidFill>
                <a:schemeClr val="tx1"/>
              </a:solidFill>
            </a:endParaRPr>
          </a:p>
          <a:p>
            <a:pPr marL="0" marR="0" indent="0" algn="l" defTabSz="914400" rtl="0" eaLnBrk="1" fontAlgn="auto" latinLnBrk="0" hangingPunct="1">
              <a:lnSpc>
                <a:spcPct val="100000"/>
              </a:lnSpc>
              <a:spcBef>
                <a:spcPts val="0"/>
              </a:spcBef>
              <a:spcAft>
                <a:spcPts val="0"/>
              </a:spcAft>
              <a:buClrTx/>
              <a:buSzTx/>
              <a:buFontTx/>
              <a:buNone/>
              <a:tabLst/>
              <a:defRPr/>
            </a:pPr>
            <a:endParaRPr lang="en-US" sz="120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kern="1200" dirty="0" smtClean="0">
                <a:solidFill>
                  <a:schemeClr val="tx1"/>
                </a:solidFill>
                <a:latin typeface="+mn-lt"/>
                <a:ea typeface="+mn-ea"/>
                <a:cs typeface="+mn-cs"/>
              </a:rPr>
              <a:t>О</a:t>
            </a:r>
            <a:r>
              <a:rPr lang="ru-RU" sz="1200" kern="1200" dirty="0" smtClean="0">
                <a:solidFill>
                  <a:schemeClr val="tx1"/>
                </a:solidFill>
                <a:latin typeface="+mn-lt"/>
                <a:ea typeface="+mn-ea"/>
                <a:cs typeface="+mn-cs"/>
              </a:rPr>
              <a:t>босновыва</a:t>
            </a:r>
            <a:r>
              <a:rPr lang="en-US" sz="1200" kern="1200" dirty="0" smtClean="0">
                <a:solidFill>
                  <a:schemeClr val="tx1"/>
                </a:solidFill>
                <a:latin typeface="+mn-lt"/>
                <a:ea typeface="+mn-ea"/>
                <a:cs typeface="+mn-cs"/>
              </a:rPr>
              <a:t>ю</a:t>
            </a:r>
            <a:r>
              <a:rPr lang="ru-RU" sz="1200" kern="1200" dirty="0" smtClean="0">
                <a:solidFill>
                  <a:schemeClr val="tx1"/>
                </a:solidFill>
                <a:latin typeface="+mn-lt"/>
                <a:ea typeface="+mn-ea"/>
                <a:cs typeface="+mn-cs"/>
              </a:rPr>
              <a:t>тся </a:t>
            </a:r>
            <a:r>
              <a:rPr lang="en-US" sz="1200" kern="1200" dirty="0" smtClean="0">
                <a:solidFill>
                  <a:schemeClr val="tx1"/>
                </a:solidFill>
                <a:latin typeface="+mn-lt"/>
                <a:ea typeface="+mn-ea"/>
                <a:cs typeface="+mn-cs"/>
              </a:rPr>
              <a:t>2 и 3 </a:t>
            </a:r>
            <a:r>
              <a:rPr lang="ru-RU" sz="1200" kern="1200" dirty="0" smtClean="0">
                <a:solidFill>
                  <a:schemeClr val="tx1"/>
                </a:solidFill>
                <a:latin typeface="+mn-lt"/>
                <a:ea typeface="+mn-ea"/>
                <a:cs typeface="+mn-cs"/>
              </a:rPr>
              <a:t>положени</a:t>
            </a:r>
            <a:r>
              <a:rPr lang="en-US" sz="1200" kern="1200" dirty="0" smtClean="0">
                <a:solidFill>
                  <a:schemeClr val="tx1"/>
                </a:solidFill>
                <a:latin typeface="+mn-lt"/>
                <a:ea typeface="+mn-ea"/>
                <a:cs typeface="+mn-cs"/>
              </a:rPr>
              <a:t>я</a:t>
            </a:r>
            <a:r>
              <a:rPr lang="ru-RU" sz="1200" kern="1200" dirty="0" smtClean="0">
                <a:solidFill>
                  <a:schemeClr val="tx1"/>
                </a:solidFill>
                <a:latin typeface="+mn-lt"/>
                <a:ea typeface="+mn-ea"/>
                <a:cs typeface="+mn-cs"/>
              </a:rPr>
              <a:t>, выносимое на защиту</a:t>
            </a:r>
            <a:endParaRPr lang="en-US" sz="1200" kern="1200" dirty="0" smtClean="0">
              <a:solidFill>
                <a:schemeClr val="tx1"/>
              </a:solidFill>
              <a:latin typeface="+mn-lt"/>
              <a:ea typeface="+mn-ea"/>
              <a:cs typeface="+mn-cs"/>
            </a:endParaRPr>
          </a:p>
          <a:p>
            <a:endParaRPr lang="en-US" sz="1200" b="0" kern="1200" dirty="0" smtClean="0">
              <a:solidFill>
                <a:schemeClr val="tx1"/>
              </a:solidFill>
              <a:latin typeface="+mn-lt"/>
              <a:ea typeface="+mn-ea"/>
              <a:cs typeface="+mn-cs"/>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sz="1200" b="1" kern="1200" dirty="0" smtClean="0">
                <a:solidFill>
                  <a:schemeClr val="tx1"/>
                </a:solidFill>
                <a:latin typeface="+mn-lt"/>
                <a:ea typeface="+mn-ea"/>
                <a:cs typeface="+mn-cs"/>
              </a:rPr>
              <a:t>3.</a:t>
            </a:r>
            <a:r>
              <a:rPr lang="en-US" sz="1200" kern="1200" dirty="0" smtClean="0">
                <a:solidFill>
                  <a:schemeClr val="tx1"/>
                </a:solidFill>
                <a:latin typeface="+mn-lt"/>
                <a:ea typeface="+mn-ea"/>
                <a:cs typeface="+mn-cs"/>
              </a:rPr>
              <a:t> </a:t>
            </a:r>
            <a:r>
              <a:rPr lang="ru-RU" dirty="0" smtClean="0">
                <a:solidFill>
                  <a:schemeClr val="tx1"/>
                </a:solidFill>
              </a:rPr>
              <a:t>В </a:t>
            </a:r>
            <a:r>
              <a:rPr lang="ru-RU" b="1" dirty="0" smtClean="0">
                <a:solidFill>
                  <a:schemeClr val="tx1"/>
                </a:solidFill>
              </a:rPr>
              <a:t>третьей главе </a:t>
            </a:r>
            <a:r>
              <a:rPr lang="ru-RU" dirty="0" smtClean="0">
                <a:solidFill>
                  <a:schemeClr val="tx1"/>
                </a:solidFill>
              </a:rPr>
              <a:t>рассматриваются примеры исследования суб- и мезомасштабной динамики Океана по оптическим и радиолокационным изображениям.</a:t>
            </a:r>
            <a:endParaRPr lang="en-US" dirty="0" smtClean="0">
              <a:solidFill>
                <a:schemeClr val="tx1"/>
              </a:solidFill>
            </a:endParaRPr>
          </a:p>
          <a:p>
            <a:endParaRPr lang="en-US" sz="1200" kern="1200" dirty="0" smtClean="0">
              <a:solidFill>
                <a:schemeClr val="tx1"/>
              </a:solidFill>
              <a:latin typeface="+mn-lt"/>
              <a:ea typeface="+mn-ea"/>
              <a:cs typeface="+mn-cs"/>
            </a:endParaRPr>
          </a:p>
          <a:p>
            <a:r>
              <a:rPr lang="en-US" sz="1200" kern="1200" dirty="0" smtClean="0">
                <a:solidFill>
                  <a:schemeClr val="tx1"/>
                </a:solidFill>
                <a:latin typeface="+mn-lt"/>
                <a:ea typeface="+mn-ea"/>
                <a:cs typeface="+mn-cs"/>
              </a:rPr>
              <a:t>О</a:t>
            </a:r>
            <a:r>
              <a:rPr lang="ru-RU" sz="1200" kern="1200" dirty="0" smtClean="0">
                <a:solidFill>
                  <a:schemeClr val="tx1"/>
                </a:solidFill>
                <a:latin typeface="+mn-lt"/>
                <a:ea typeface="+mn-ea"/>
                <a:cs typeface="+mn-cs"/>
              </a:rPr>
              <a:t>босновыва</a:t>
            </a:r>
            <a:r>
              <a:rPr lang="en-US" sz="1200" kern="1200" dirty="0" smtClean="0">
                <a:solidFill>
                  <a:schemeClr val="tx1"/>
                </a:solidFill>
                <a:latin typeface="+mn-lt"/>
                <a:ea typeface="+mn-ea"/>
                <a:cs typeface="+mn-cs"/>
              </a:rPr>
              <a:t>ю</a:t>
            </a:r>
            <a:r>
              <a:rPr lang="ru-RU" sz="1200" kern="1200" dirty="0" smtClean="0">
                <a:solidFill>
                  <a:schemeClr val="tx1"/>
                </a:solidFill>
                <a:latin typeface="+mn-lt"/>
                <a:ea typeface="+mn-ea"/>
                <a:cs typeface="+mn-cs"/>
              </a:rPr>
              <a:t>тся </a:t>
            </a:r>
            <a:r>
              <a:rPr lang="en-US" sz="1200" kern="1200" dirty="0" smtClean="0">
                <a:solidFill>
                  <a:schemeClr val="tx1"/>
                </a:solidFill>
                <a:latin typeface="+mn-lt"/>
                <a:ea typeface="+mn-ea"/>
                <a:cs typeface="+mn-cs"/>
              </a:rPr>
              <a:t>4 и 5 </a:t>
            </a:r>
            <a:r>
              <a:rPr lang="ru-RU" sz="1200" kern="1200" dirty="0" smtClean="0">
                <a:solidFill>
                  <a:schemeClr val="tx1"/>
                </a:solidFill>
                <a:latin typeface="+mn-lt"/>
                <a:ea typeface="+mn-ea"/>
                <a:cs typeface="+mn-cs"/>
              </a:rPr>
              <a:t>положени</a:t>
            </a:r>
            <a:r>
              <a:rPr lang="en-US" sz="1200" kern="1200" dirty="0" smtClean="0">
                <a:solidFill>
                  <a:schemeClr val="tx1"/>
                </a:solidFill>
                <a:latin typeface="+mn-lt"/>
                <a:ea typeface="+mn-ea"/>
                <a:cs typeface="+mn-cs"/>
              </a:rPr>
              <a:t>я</a:t>
            </a:r>
            <a:r>
              <a:rPr lang="ru-RU" sz="1200" kern="1200" dirty="0" smtClean="0">
                <a:solidFill>
                  <a:schemeClr val="tx1"/>
                </a:solidFill>
                <a:latin typeface="+mn-lt"/>
                <a:ea typeface="+mn-ea"/>
                <a:cs typeface="+mn-cs"/>
              </a:rPr>
              <a:t>, выносимое на защиту</a:t>
            </a:r>
            <a:endParaRPr lang="en-US" sz="1200" b="0" kern="1200" dirty="0" smtClean="0">
              <a:solidFill>
                <a:schemeClr val="tx1"/>
              </a:solidFill>
              <a:latin typeface="+mn-lt"/>
              <a:ea typeface="+mn-ea"/>
              <a:cs typeface="+mn-cs"/>
            </a:endParaRPr>
          </a:p>
          <a:p>
            <a:endParaRPr lang="en-US" sz="1200" kern="1200" dirty="0" smtClean="0">
              <a:solidFill>
                <a:schemeClr val="tx1"/>
              </a:solidFill>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F2832A28-FCE0-4BFA-8D7C-0EF8217108E6}" type="slidenum">
              <a:rPr lang="en-US" smtClean="0"/>
              <a:pPr/>
              <a:t>7</a:t>
            </a:fld>
            <a:endParaRPr lang="en-US"/>
          </a:p>
        </p:txBody>
      </p:sp>
    </p:spTree>
    <p:extLst>
      <p:ext uri="{BB962C8B-B14F-4D97-AF65-F5344CB8AC3E}">
        <p14:creationId xmlns:p14="http://schemas.microsoft.com/office/powerpoint/2010/main" val="385880800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43000" y="685800"/>
            <a:ext cx="4572000" cy="3429000"/>
          </a:xfrm>
        </p:spPr>
      </p:sp>
      <p:sp>
        <p:nvSpPr>
          <p:cNvPr id="3" name="Notes Placeholder 2"/>
          <p:cNvSpPr>
            <a:spLocks noGrp="1"/>
          </p:cNvSpPr>
          <p:nvPr>
            <p:ph type="body" idx="1"/>
          </p:nvPr>
        </p:nvSpPr>
        <p:spPr/>
        <p:txBody>
          <a:bodyPr>
            <a:normAutofit/>
          </a:bodyPr>
          <a:lstStyle/>
          <a:p>
            <a:r>
              <a:rPr lang="ru-RU" sz="1200" kern="1200" dirty="0" smtClean="0">
                <a:solidFill>
                  <a:schemeClr val="tx1"/>
                </a:solidFill>
                <a:effectLst/>
                <a:latin typeface="+mn-lt"/>
                <a:ea typeface="+mn-ea"/>
                <a:cs typeface="+mn-cs"/>
              </a:rPr>
              <a:t>Как я уже отмечал, основные океанографические приложения оптических спутниковых данных связаны с изучением цвета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С одной стороны, отражённый от морской поверхности солнечный свет составляет основной вклад восходящей радиации и создаёт значительные трудности для разработчиков алгоритмов восстановления цвета Океана.</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Однако, в солнечном блике содержится ценная информация о статистических характеристиках шероховатости морской поверхности</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Если мы представим невозмущённую морскую поверхность, то </a:t>
            </a:r>
            <a:r>
              <a:rPr lang="ru-RU" sz="1200" kern="1200" dirty="0" err="1" smtClean="0">
                <a:solidFill>
                  <a:schemeClr val="tx1"/>
                </a:solidFill>
                <a:effectLst/>
                <a:latin typeface="+mn-lt"/>
                <a:ea typeface="+mn-ea"/>
                <a:cs typeface="+mn-cs"/>
              </a:rPr>
              <a:t>олнечный</a:t>
            </a:r>
            <a:r>
              <a:rPr lang="ru-RU" sz="1200" kern="1200" dirty="0" smtClean="0">
                <a:solidFill>
                  <a:schemeClr val="tx1"/>
                </a:solidFill>
                <a:effectLst/>
                <a:latin typeface="+mn-lt"/>
                <a:ea typeface="+mn-ea"/>
                <a:cs typeface="+mn-cs"/>
              </a:rPr>
              <a:t> блик в середине дня будет представлять собой симметричное яркое пятно.</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Но ветер, течения, слики и проходящие суда сформировали на морской поверхности множество уклонов, благодаря которым мы наблюдаем сложную картину зеркальных отражений – множество солнечных зайчиков, которые, сливаясь воедино, формируют сложную и красивую картину</a:t>
            </a:r>
            <a:endParaRPr lang="en-US" sz="12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p:txBody>
          <a:bodyPr/>
          <a:lstStyle/>
          <a:p>
            <a:fld id="{F2832A28-FCE0-4BFA-8D7C-0EF8217108E6}" type="slidenum">
              <a:rPr lang="en-US" smtClean="0"/>
              <a:pPr/>
              <a:t>8</a:t>
            </a:fld>
            <a:endParaRPr lang="en-US"/>
          </a:p>
        </p:txBody>
      </p:sp>
    </p:spTree>
    <p:extLst>
      <p:ext uri="{BB962C8B-B14F-4D97-AF65-F5344CB8AC3E}">
        <p14:creationId xmlns:p14="http://schemas.microsoft.com/office/powerpoint/2010/main" val="43959590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2770" name="Rectangle 6"/>
          <p:cNvSpPr>
            <a:spLocks noGrp="1" noChangeArrowheads="1"/>
          </p:cNvSpPr>
          <p:nvPr>
            <p:ph type="sldNum" sz="quarter"/>
          </p:nvPr>
        </p:nvSpPr>
        <p:spPr>
          <a:noFill/>
        </p:spPr>
        <p:txBody>
          <a:bodyPr/>
          <a:lstStyle/>
          <a:p>
            <a:pPr>
              <a:buFont typeface="Times New Roman" pitchFamily="18" charset="0"/>
              <a:buNone/>
            </a:pPr>
            <a:fld id="{4AE7EB78-308C-4A54-BE2A-2BB468C24568}" type="slidenum">
              <a:rPr lang="pl-PL" smtClean="0">
                <a:latin typeface="Times New Roman" pitchFamily="18" charset="0"/>
                <a:ea typeface="Arial Unicode MS" pitchFamily="34" charset="-128"/>
              </a:rPr>
              <a:pPr>
                <a:buFont typeface="Times New Roman" pitchFamily="18" charset="0"/>
                <a:buNone/>
              </a:pPr>
              <a:t>9</a:t>
            </a:fld>
            <a:endParaRPr lang="pl-PL" smtClean="0">
              <a:latin typeface="Times New Roman" pitchFamily="18" charset="0"/>
              <a:ea typeface="Arial Unicode MS" pitchFamily="34" charset="-128"/>
            </a:endParaRPr>
          </a:p>
        </p:txBody>
      </p:sp>
      <p:sp>
        <p:nvSpPr>
          <p:cNvPr id="32771" name="Rectangle 1"/>
          <p:cNvSpPr>
            <a:spLocks noGrp="1" noRot="1" noChangeAspect="1" noChangeArrowheads="1" noTextEdit="1"/>
          </p:cNvSpPr>
          <p:nvPr>
            <p:ph type="sldImg"/>
          </p:nvPr>
        </p:nvSpPr>
        <p:spPr>
          <a:xfrm>
            <a:off x="1143000" y="695325"/>
            <a:ext cx="4570413" cy="3427413"/>
          </a:xfrm>
          <a:solidFill>
            <a:srgbClr val="FFFFFF"/>
          </a:solidFill>
          <a:ln>
            <a:solidFill>
              <a:srgbClr val="000000"/>
            </a:solidFill>
            <a:miter lim="800000"/>
          </a:ln>
        </p:spPr>
      </p:sp>
      <p:sp>
        <p:nvSpPr>
          <p:cNvPr id="32772" name="Rectangle 2"/>
          <p:cNvSpPr>
            <a:spLocks noGrp="1" noChangeArrowheads="1"/>
          </p:cNvSpPr>
          <p:nvPr>
            <p:ph type="body" idx="1"/>
          </p:nvPr>
        </p:nvSpPr>
        <p:spPr>
          <a:xfrm>
            <a:off x="685512" y="4343231"/>
            <a:ext cx="5486976" cy="4037751"/>
          </a:xfrm>
          <a:noFill/>
          <a:ln/>
        </p:spPr>
        <p:txBody>
          <a:bodyPr wrap="none" anchor="ctr"/>
          <a:lstStyle/>
          <a:p>
            <a:r>
              <a:rPr lang="ru-RU" sz="1200" kern="1200" dirty="0" smtClean="0">
                <a:solidFill>
                  <a:schemeClr val="tx1"/>
                </a:solidFill>
                <a:effectLst/>
                <a:latin typeface="+mn-lt"/>
                <a:ea typeface="+mn-ea"/>
                <a:cs typeface="+mn-cs"/>
              </a:rPr>
              <a:t>На спутниковых изображениях солнечный блик проявляется как яркая полоса близкая к линии зеркального отражения.</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Здесь представлены псевдо-цветные композиты данных прибора MODIS</a:t>
            </a:r>
            <a:endParaRPr lang="en-US" sz="1200" kern="1200" dirty="0" smtClean="0">
              <a:solidFill>
                <a:schemeClr val="tx1"/>
              </a:solidFill>
              <a:effectLst/>
              <a:latin typeface="+mn-lt"/>
              <a:ea typeface="+mn-ea"/>
              <a:cs typeface="+mn-cs"/>
            </a:endParaRPr>
          </a:p>
          <a:p>
            <a:r>
              <a:rPr lang="ru-RU" sz="1200" kern="1200" dirty="0" smtClean="0">
                <a:solidFill>
                  <a:schemeClr val="tx1"/>
                </a:solidFill>
                <a:effectLst/>
                <a:latin typeface="+mn-lt"/>
                <a:ea typeface="+mn-ea"/>
                <a:cs typeface="+mn-cs"/>
              </a:rPr>
              <a:t>При увеличении скорости ветра блик становится более тусклым, при </a:t>
            </a:r>
            <a:r>
              <a:rPr lang="ru-RU" sz="1200" kern="1200" dirty="0" err="1" smtClean="0">
                <a:solidFill>
                  <a:schemeClr val="tx1"/>
                </a:solidFill>
                <a:effectLst/>
                <a:latin typeface="+mn-lt"/>
                <a:ea typeface="+mn-ea"/>
                <a:cs typeface="+mn-cs"/>
              </a:rPr>
              <a:t>этм</a:t>
            </a:r>
            <a:r>
              <a:rPr lang="ru-RU" sz="1200" kern="1200" dirty="0" smtClean="0">
                <a:solidFill>
                  <a:schemeClr val="tx1"/>
                </a:solidFill>
                <a:effectLst/>
                <a:latin typeface="+mn-lt"/>
                <a:ea typeface="+mn-ea"/>
                <a:cs typeface="+mn-cs"/>
              </a:rPr>
              <a:t> охватывает больший диапазон направлений, что, конечно , связано с изменением среднеквадратичного наклона морской поверхности</a:t>
            </a:r>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539058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Титульный слайд">
    <p:spTree>
      <p:nvGrpSpPr>
        <p:cNvPr id="1" name=""/>
        <p:cNvGrpSpPr/>
        <p:nvPr/>
      </p:nvGrpSpPr>
      <p:grpSpPr>
        <a:xfrm>
          <a:off x="0" y="0"/>
          <a:ext cx="0" cy="0"/>
          <a:chOff x="0" y="0"/>
          <a:chExt cx="0" cy="0"/>
        </a:xfrm>
      </p:grpSpPr>
      <p:sp>
        <p:nvSpPr>
          <p:cNvPr id="16" name="Rounded Rectangle 15"/>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 name="Group 9"/>
          <p:cNvGrpSpPr>
            <a:grpSpLocks noChangeAspect="1"/>
          </p:cNvGrpSpPr>
          <p:nvPr/>
        </p:nvGrpSpPr>
        <p:grpSpPr bwMode="hidden">
          <a:xfrm>
            <a:off x="211665" y="5353963"/>
            <a:ext cx="8723376" cy="1331580"/>
            <a:chOff x="-3905250" y="4294188"/>
            <a:chExt cx="13011150" cy="1892300"/>
          </a:xfrm>
        </p:grpSpPr>
        <p:sp>
          <p:nvSpPr>
            <p:cNvPr id="11"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4"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5"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ctrTitle"/>
          </p:nvPr>
        </p:nvSpPr>
        <p:spPr>
          <a:xfrm>
            <a:off x="685800" y="1600202"/>
            <a:ext cx="7772400" cy="1780108"/>
          </a:xfrm>
        </p:spPr>
        <p:txBody>
          <a:bodyPr anchor="b">
            <a:normAutofit/>
          </a:bodyPr>
          <a:lstStyle>
            <a:lvl1pPr>
              <a:defRPr sz="4400">
                <a:solidFill>
                  <a:srgbClr val="FFFFFF"/>
                </a:solidFill>
              </a:defRPr>
            </a:lvl1pPr>
          </a:lstStyle>
          <a:p>
            <a:r>
              <a:rPr lang="ru-RU" smtClean="0"/>
              <a:t>Образец заголовка</a:t>
            </a:r>
            <a:endParaRPr lang="en-US" dirty="0"/>
          </a:p>
        </p:txBody>
      </p:sp>
      <p:sp>
        <p:nvSpPr>
          <p:cNvPr id="3" name="Subtitle 2"/>
          <p:cNvSpPr>
            <a:spLocks noGrp="1"/>
          </p:cNvSpPr>
          <p:nvPr>
            <p:ph type="subTitle" idx="1"/>
          </p:nvPr>
        </p:nvSpPr>
        <p:spPr>
          <a:xfrm>
            <a:off x="1371600" y="3556001"/>
            <a:ext cx="6400800" cy="1473200"/>
          </a:xfrm>
        </p:spPr>
        <p:txBody>
          <a:bodyPr>
            <a:normAutofit/>
          </a:bodyPr>
          <a:lstStyle>
            <a:lvl1pPr marL="0" indent="0" algn="ctr">
              <a:buNone/>
              <a:defRPr sz="2000">
                <a:solidFill>
                  <a:srgbClr val="FFFFFF"/>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ru-RU" smtClean="0"/>
              <a:t>Образец подзаголовка</a:t>
            </a:r>
            <a:endParaRPr lang="en-US" dirty="0"/>
          </a:p>
        </p:txBody>
      </p:sp>
      <p:sp>
        <p:nvSpPr>
          <p:cNvPr id="4" name="Date Placeholder 3"/>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Vertical Text Placeholder 2"/>
          <p:cNvSpPr>
            <a:spLocks noGrp="1"/>
          </p:cNvSpPr>
          <p:nvPr>
            <p:ph type="body" orient="vert" idx="1"/>
          </p:nvPr>
        </p:nvSpPr>
        <p:spPr/>
        <p:txBody>
          <a:bodyPr vert="eaVert" anchor="ctr"/>
          <a:lstStyle>
            <a:lvl1pPr algn="l">
              <a:defRPr/>
            </a:lvl1pPr>
            <a:lvl2pPr algn="l">
              <a:defRPr/>
            </a:lvl2pPr>
            <a:lvl3pPr algn="l">
              <a:defRPr/>
            </a:lvl3pPr>
            <a:lvl4pPr algn="l">
              <a:defRPr/>
            </a:lvl4pPr>
            <a:lvl5pPr algn="l">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Вертикальный заголовок и текст">
    <p:spTree>
      <p:nvGrpSpPr>
        <p:cNvPr id="1" name=""/>
        <p:cNvGrpSpPr/>
        <p:nvPr/>
      </p:nvGrpSpPr>
      <p:grpSpPr>
        <a:xfrm>
          <a:off x="0" y="0"/>
          <a:ext cx="0" cy="0"/>
          <a:chOff x="0" y="0"/>
          <a:chExt cx="0" cy="0"/>
        </a:xfrm>
      </p:grpSpPr>
      <p:sp>
        <p:nvSpPr>
          <p:cNvPr id="21" name="Rounded Rectangle 20"/>
          <p:cNvSpPr/>
          <p:nvPr/>
        </p:nvSpPr>
        <p:spPr bwMode="hidden">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grpSp>
        <p:nvGrpSpPr>
          <p:cNvPr id="15" name="Group 14"/>
          <p:cNvGrpSpPr>
            <a:grpSpLocks noChangeAspect="1"/>
          </p:cNvGrpSpPr>
          <p:nvPr/>
        </p:nvGrpSpPr>
        <p:grpSpPr bwMode="hidden">
          <a:xfrm>
            <a:off x="211665" y="714191"/>
            <a:ext cx="8723376" cy="1331580"/>
            <a:chOff x="-3905250" y="4294188"/>
            <a:chExt cx="13011150" cy="1892300"/>
          </a:xfrm>
        </p:grpSpPr>
        <p:sp>
          <p:nvSpPr>
            <p:cNvPr id="16"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7"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0" name="Freeform 19"/>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Vertical Title 1"/>
          <p:cNvSpPr>
            <a:spLocks noGrp="1"/>
          </p:cNvSpPr>
          <p:nvPr>
            <p:ph type="title" orient="vert"/>
          </p:nvPr>
        </p:nvSpPr>
        <p:spPr>
          <a:xfrm>
            <a:off x="6629400" y="1447800"/>
            <a:ext cx="2057400" cy="4487333"/>
          </a:xfrm>
        </p:spPr>
        <p:txBody>
          <a:bodyPr vert="eaVert" anchor="ctr"/>
          <a:lstStyle>
            <a:lvl1pPr algn="l">
              <a:defRPr>
                <a:solidFill>
                  <a:schemeClr val="tx2"/>
                </a:solidFill>
              </a:defRPr>
            </a:lvl1pPr>
          </a:lstStyle>
          <a:p>
            <a:r>
              <a:rPr lang="ru-RU" smtClean="0"/>
              <a:t>Образец заголовка</a:t>
            </a:r>
            <a:endParaRPr lang="en-US" dirty="0"/>
          </a:p>
        </p:txBody>
      </p:sp>
      <p:sp>
        <p:nvSpPr>
          <p:cNvPr id="3" name="Vertical Text Placeholder 2"/>
          <p:cNvSpPr>
            <a:spLocks noGrp="1"/>
          </p:cNvSpPr>
          <p:nvPr>
            <p:ph type="body" orient="vert" idx="1"/>
          </p:nvPr>
        </p:nvSpPr>
        <p:spPr>
          <a:xfrm>
            <a:off x="457200" y="1447802"/>
            <a:ext cx="6019800" cy="4487335"/>
          </a:xfrm>
        </p:spPr>
        <p:txBody>
          <a:bodyPr vert="eaVert"/>
          <a:lstStyle>
            <a:lvl1pPr>
              <a:buClr>
                <a:schemeClr val="accent1"/>
              </a:buClr>
              <a:defRPr/>
            </a:lvl1pPr>
            <a:lvl2pPr>
              <a:buClr>
                <a:schemeClr val="accent1"/>
              </a:buClr>
              <a:defRPr/>
            </a:lvl2pPr>
            <a:lvl3pPr>
              <a:buClr>
                <a:schemeClr val="accent1"/>
              </a:buClr>
              <a:defRPr/>
            </a:lvl3pPr>
            <a:lvl4pPr>
              <a:buClr>
                <a:schemeClr val="accent1"/>
              </a:buClr>
              <a:defRPr/>
            </a:lvl4pPr>
            <a:lvl5pPr>
              <a:buClr>
                <a:schemeClr val="accent1"/>
              </a:buClr>
              <a:defRPr/>
            </a:lvl5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AndClipArt">
  <p:cSld name="Заголовок, текст и клип">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6481" y="273629"/>
            <a:ext cx="8226720" cy="1143480"/>
          </a:xfrm>
        </p:spPr>
        <p:txBody>
          <a:bodyPr/>
          <a:lstStyle/>
          <a:p>
            <a:r>
              <a:rPr lang="ru-RU" smtClean="0"/>
              <a:t>Образец заголовка</a:t>
            </a:r>
            <a:endParaRPr lang="ru-RU"/>
          </a:p>
        </p:txBody>
      </p:sp>
      <p:sp>
        <p:nvSpPr>
          <p:cNvPr id="3" name="Текст 2"/>
          <p:cNvSpPr>
            <a:spLocks noGrp="1"/>
          </p:cNvSpPr>
          <p:nvPr>
            <p:ph type="body" sz="half" idx="1"/>
          </p:nvPr>
        </p:nvSpPr>
        <p:spPr>
          <a:xfrm>
            <a:off x="456480" y="1604329"/>
            <a:ext cx="4043520" cy="4524955"/>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ru-RU"/>
          </a:p>
        </p:txBody>
      </p:sp>
      <p:sp>
        <p:nvSpPr>
          <p:cNvPr id="4" name="Клип 3"/>
          <p:cNvSpPr>
            <a:spLocks noGrp="1"/>
          </p:cNvSpPr>
          <p:nvPr>
            <p:ph type="clipArt" sz="half" idx="2"/>
          </p:nvPr>
        </p:nvSpPr>
        <p:spPr>
          <a:xfrm>
            <a:off x="4638241" y="1604329"/>
            <a:ext cx="4044960" cy="4524955"/>
          </a:xfrm>
        </p:spPr>
        <p:txBody>
          <a:bodyPr/>
          <a:lstStyle/>
          <a:p>
            <a:pPr lvl="0"/>
            <a:endParaRPr lang="ru-RU" noProof="0" smtClean="0"/>
          </a:p>
        </p:txBody>
      </p:sp>
      <p:sp>
        <p:nvSpPr>
          <p:cNvPr id="5" name="Rectangle 3"/>
          <p:cNvSpPr>
            <a:spLocks noGrp="1" noChangeArrowheads="1"/>
          </p:cNvSpPr>
          <p:nvPr>
            <p:ph type="dt" idx="10"/>
          </p:nvPr>
        </p:nvSpPr>
        <p:spPr>
          <a:ln/>
        </p:spPr>
        <p:txBody>
          <a:bodyPr/>
          <a:lstStyle>
            <a:lvl1pPr>
              <a:defRPr/>
            </a:lvl1pPr>
          </a:lstStyle>
          <a:p>
            <a:pPr>
              <a:defRPr/>
            </a:pPr>
            <a:endParaRPr lang="pl-PL"/>
          </a:p>
        </p:txBody>
      </p:sp>
      <p:sp>
        <p:nvSpPr>
          <p:cNvPr id="6" name="Rectangle 4"/>
          <p:cNvSpPr>
            <a:spLocks noGrp="1" noChangeArrowheads="1"/>
          </p:cNvSpPr>
          <p:nvPr>
            <p:ph type="ftr" idx="11"/>
          </p:nvPr>
        </p:nvSpPr>
        <p:spPr>
          <a:ln/>
        </p:spPr>
        <p:txBody>
          <a:bodyPr/>
          <a:lstStyle>
            <a:lvl1pPr>
              <a:defRPr/>
            </a:lvl1pPr>
          </a:lstStyle>
          <a:p>
            <a:pPr>
              <a:defRPr/>
            </a:pPr>
            <a:endParaRPr lang="pl-PL"/>
          </a:p>
        </p:txBody>
      </p:sp>
      <p:sp>
        <p:nvSpPr>
          <p:cNvPr id="7" name="Rectangle 5"/>
          <p:cNvSpPr>
            <a:spLocks noGrp="1" noChangeArrowheads="1"/>
          </p:cNvSpPr>
          <p:nvPr>
            <p:ph type="sldNum" idx="12"/>
          </p:nvPr>
        </p:nvSpPr>
        <p:spPr>
          <a:ln/>
        </p:spPr>
        <p:txBody>
          <a:bodyPr/>
          <a:lstStyle>
            <a:lvl1pPr>
              <a:defRPr/>
            </a:lvl1pPr>
          </a:lstStyle>
          <a:p>
            <a:pPr>
              <a:defRPr/>
            </a:pPr>
            <a:fld id="{B16CEF18-72CE-404F-8CC5-4C60D846BC19}" type="slidenum">
              <a:rPr lang="pl-PL"/>
              <a:pPr>
                <a:defRPr/>
              </a:pPr>
              <a:t>‹#›</a:t>
            </a:fld>
            <a:endParaRPr lang="pl-PL"/>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4" name="Date Placeholder 3"/>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
        <p:nvSpPr>
          <p:cNvPr id="7" name="Title 6"/>
          <p:cNvSpPr>
            <a:spLocks noGrp="1"/>
          </p:cNvSpPr>
          <p:nvPr>
            <p:ph type="title"/>
          </p:nvPr>
        </p:nvSpPr>
        <p:spPr/>
        <p:txBody>
          <a:bodyPr/>
          <a:lstStyle/>
          <a:p>
            <a:r>
              <a:rPr lang="ru-RU" smtClean="0"/>
              <a:t>Образец заголовка</a:t>
            </a:r>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Заголовок раздела">
    <p:spTree>
      <p:nvGrpSpPr>
        <p:cNvPr id="1" name=""/>
        <p:cNvGrpSpPr/>
        <p:nvPr/>
      </p:nvGrpSpPr>
      <p:grpSpPr>
        <a:xfrm>
          <a:off x="0" y="0"/>
          <a:ext cx="0" cy="0"/>
          <a:chOff x="0" y="0"/>
          <a:chExt cx="0" cy="0"/>
        </a:xfrm>
      </p:grpSpPr>
      <p:sp>
        <p:nvSpPr>
          <p:cNvPr id="14" name="Rounded Rectangle 13"/>
          <p:cNvSpPr/>
          <p:nvPr/>
        </p:nvSpPr>
        <p:spPr>
          <a:xfrm>
            <a:off x="228600" y="228600"/>
            <a:ext cx="8695944" cy="4736592"/>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14"/>
          <p:cNvSpPr>
            <a:spLocks/>
          </p:cNvSpPr>
          <p:nvPr/>
        </p:nvSpPr>
        <p:spPr bwMode="hidden">
          <a:xfrm>
            <a:off x="6047442" y="4203593"/>
            <a:ext cx="2876429" cy="714027"/>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18"/>
          <p:cNvSpPr>
            <a:spLocks/>
          </p:cNvSpPr>
          <p:nvPr/>
        </p:nvSpPr>
        <p:spPr bwMode="hidden">
          <a:xfrm>
            <a:off x="2619320" y="4075289"/>
            <a:ext cx="5544515" cy="850139"/>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22"/>
          <p:cNvSpPr>
            <a:spLocks/>
          </p:cNvSpPr>
          <p:nvPr/>
        </p:nvSpPr>
        <p:spPr bwMode="hidden">
          <a:xfrm>
            <a:off x="2828728" y="4087563"/>
            <a:ext cx="5467980" cy="774272"/>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6"/>
          <p:cNvSpPr>
            <a:spLocks/>
          </p:cNvSpPr>
          <p:nvPr/>
        </p:nvSpPr>
        <p:spPr bwMode="hidden">
          <a:xfrm>
            <a:off x="5609489" y="4074176"/>
            <a:ext cx="3308000" cy="651549"/>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3" name="Freeform 10"/>
          <p:cNvSpPr>
            <a:spLocks/>
          </p:cNvSpPr>
          <p:nvPr/>
        </p:nvSpPr>
        <p:spPr bwMode="hidden">
          <a:xfrm>
            <a:off x="211665" y="4058556"/>
            <a:ext cx="8723376" cy="1329875"/>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 name="Title 1"/>
          <p:cNvSpPr>
            <a:spLocks noGrp="1"/>
          </p:cNvSpPr>
          <p:nvPr>
            <p:ph type="title"/>
          </p:nvPr>
        </p:nvSpPr>
        <p:spPr>
          <a:xfrm>
            <a:off x="690032" y="2463560"/>
            <a:ext cx="7772400" cy="1524000"/>
          </a:xfrm>
        </p:spPr>
        <p:txBody>
          <a:bodyPr anchor="t">
            <a:normAutofit/>
          </a:bodyPr>
          <a:lstStyle>
            <a:lvl1pPr algn="ctr">
              <a:defRPr sz="4400" b="0" cap="none"/>
            </a:lvl1pPr>
          </a:lstStyle>
          <a:p>
            <a:r>
              <a:rPr lang="ru-RU" smtClean="0"/>
              <a:t>Образец заголовка</a:t>
            </a:r>
            <a:endParaRPr lang="en-US" dirty="0"/>
          </a:p>
        </p:txBody>
      </p:sp>
      <p:sp>
        <p:nvSpPr>
          <p:cNvPr id="3" name="Text Placeholder 2"/>
          <p:cNvSpPr>
            <a:spLocks noGrp="1"/>
          </p:cNvSpPr>
          <p:nvPr>
            <p:ph type="body" idx="1"/>
          </p:nvPr>
        </p:nvSpPr>
        <p:spPr>
          <a:xfrm>
            <a:off x="1367365" y="1437450"/>
            <a:ext cx="6417734" cy="939801"/>
          </a:xfrm>
        </p:spPr>
        <p:txBody>
          <a:bodyPr anchor="b">
            <a:normAutofit/>
          </a:bodyPr>
          <a:lstStyle>
            <a:lvl1pPr marL="0" indent="0" algn="ctr">
              <a:buNone/>
              <a:defRPr sz="2000">
                <a:solidFill>
                  <a:srgbClr val="FFFFFF"/>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ru-RU" smtClean="0"/>
              <a:t>Образец текста</a:t>
            </a:r>
          </a:p>
        </p:txBody>
      </p:sp>
      <p:sp>
        <p:nvSpPr>
          <p:cNvPr id="4" name="Date Placeholder 3"/>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5" name="Footer Placeholder 4"/>
          <p:cNvSpPr>
            <a:spLocks noGrp="1"/>
          </p:cNvSpPr>
          <p:nvPr>
            <p:ph type="ftr" sz="quarter" idx="11"/>
          </p:nvPr>
        </p:nvSpPr>
        <p:spPr/>
        <p:txBody>
          <a:bodyPr/>
          <a:lstStyle/>
          <a:p>
            <a:endParaRPr lang="ru-RU"/>
          </a:p>
        </p:txBody>
      </p:sp>
      <p:sp>
        <p:nvSpPr>
          <p:cNvPr id="6" name="Slide Number Placeholder 5"/>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9" name="Content Placeholder 8"/>
          <p:cNvSpPr>
            <a:spLocks noGrp="1"/>
          </p:cNvSpPr>
          <p:nvPr>
            <p:ph sz="quarter" idx="13"/>
          </p:nvPr>
        </p:nvSpPr>
        <p:spPr>
          <a:xfrm>
            <a:off x="676655"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
        <p:nvSpPr>
          <p:cNvPr id="11" name="Content Placeholder 10"/>
          <p:cNvSpPr>
            <a:spLocks noGrp="1"/>
          </p:cNvSpPr>
          <p:nvPr>
            <p:ph sz="quarter" idx="14"/>
          </p:nvPr>
        </p:nvSpPr>
        <p:spPr>
          <a:xfrm>
            <a:off x="4645152" y="2679192"/>
            <a:ext cx="3822192" cy="34472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ru-RU" smtClean="0"/>
              <a:t>Образец заголовка</a:t>
            </a:r>
            <a:endParaRPr lang="en-US"/>
          </a:p>
        </p:txBody>
      </p:sp>
      <p:sp>
        <p:nvSpPr>
          <p:cNvPr id="3" name="Text Placeholder 2"/>
          <p:cNvSpPr>
            <a:spLocks noGrp="1"/>
          </p:cNvSpPr>
          <p:nvPr>
            <p:ph type="body" idx="1"/>
          </p:nvPr>
        </p:nvSpPr>
        <p:spPr>
          <a:xfrm>
            <a:off x="676656" y="2678113"/>
            <a:ext cx="3822192" cy="639763"/>
          </a:xfrm>
        </p:spPr>
        <p:txBody>
          <a:bodyPr anchor="ctr"/>
          <a:lstStyle>
            <a:lvl1pPr marL="0" indent="0" algn="ctr">
              <a:buNone/>
              <a:defRPr sz="2400" b="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Content Placeholder 3"/>
          <p:cNvSpPr>
            <a:spLocks noGrp="1"/>
          </p:cNvSpPr>
          <p:nvPr>
            <p:ph sz="half" idx="2"/>
          </p:nvPr>
        </p:nvSpPr>
        <p:spPr>
          <a:xfrm>
            <a:off x="677336" y="3429001"/>
            <a:ext cx="3820055"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5" name="Text Placeholder 4"/>
          <p:cNvSpPr>
            <a:spLocks noGrp="1"/>
          </p:cNvSpPr>
          <p:nvPr>
            <p:ph type="body" sz="quarter" idx="3"/>
          </p:nvPr>
        </p:nvSpPr>
        <p:spPr>
          <a:xfrm>
            <a:off x="4648200" y="2678113"/>
            <a:ext cx="3822192" cy="639763"/>
          </a:xfrm>
        </p:spPr>
        <p:txBody>
          <a:bodyPr anchor="ctr"/>
          <a:lstStyle>
            <a:lvl1pPr marL="0" indent="0" algn="ctr">
              <a:buNone/>
              <a:defRPr sz="2400" b="0" i="0">
                <a:solidFill>
                  <a:schemeClr val="tx2"/>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Content Placeholder 5"/>
          <p:cNvSpPr>
            <a:spLocks noGrp="1"/>
          </p:cNvSpPr>
          <p:nvPr>
            <p:ph sz="quarter" idx="4"/>
          </p:nvPr>
        </p:nvSpPr>
        <p:spPr>
          <a:xfrm>
            <a:off x="4645025" y="3429001"/>
            <a:ext cx="3822192" cy="2697163"/>
          </a:xfrm>
        </p:spPr>
        <p:txBody>
          <a:bodyPr/>
          <a:lstStyle>
            <a:lvl1pPr>
              <a:defRPr sz="2000"/>
            </a:lvl1pPr>
            <a:lvl2pPr>
              <a:defRPr sz="1800"/>
            </a:lvl2pPr>
            <a:lvl3pPr>
              <a:defRPr sz="1600"/>
            </a:lvl3pPr>
            <a:lvl4pPr>
              <a:defRPr sz="1400"/>
            </a:lvl4pPr>
            <a:lvl5pPr>
              <a:defRPr sz="1400"/>
            </a:lvl5pPr>
            <a:lvl6pPr>
              <a:defRPr sz="1600"/>
            </a:lvl6pPr>
            <a:lvl7pPr>
              <a:defRPr sz="1600"/>
            </a:lvl7pPr>
            <a:lvl8pPr>
              <a:defRPr sz="1600"/>
            </a:lvl8pPr>
            <a:lvl9pPr>
              <a:defRPr sz="16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
        <p:nvSpPr>
          <p:cNvPr id="7" name="Date Placeholder 6"/>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8" name="Footer Placeholder 7"/>
          <p:cNvSpPr>
            <a:spLocks noGrp="1"/>
          </p:cNvSpPr>
          <p:nvPr>
            <p:ph type="ftr" sz="quarter" idx="11"/>
          </p:nvPr>
        </p:nvSpPr>
        <p:spPr/>
        <p:txBody>
          <a:bodyPr/>
          <a:lstStyle/>
          <a:p>
            <a:endParaRPr lang="ru-RU"/>
          </a:p>
        </p:txBody>
      </p:sp>
      <p:sp>
        <p:nvSpPr>
          <p:cNvPr id="9" name="Slide Number Placeholder 8"/>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ru-RU" smtClean="0"/>
              <a:t>Образец заголовка</a:t>
            </a:r>
            <a:endParaRPr lang="en-US"/>
          </a:p>
        </p:txBody>
      </p:sp>
      <p:sp>
        <p:nvSpPr>
          <p:cNvPr id="3" name="Date Placeholder 2"/>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4" name="Footer Placeholder 3"/>
          <p:cNvSpPr>
            <a:spLocks noGrp="1"/>
          </p:cNvSpPr>
          <p:nvPr>
            <p:ph type="ftr" sz="quarter" idx="11"/>
          </p:nvPr>
        </p:nvSpPr>
        <p:spPr/>
        <p:txBody>
          <a:bodyPr/>
          <a:lstStyle/>
          <a:p>
            <a:endParaRPr lang="ru-RU"/>
          </a:p>
        </p:txBody>
      </p:sp>
      <p:sp>
        <p:nvSpPr>
          <p:cNvPr id="5" name="Slide Number Placeholder 4"/>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Пустой слайд">
    <p:spTree>
      <p:nvGrpSpPr>
        <p:cNvPr id="1" name=""/>
        <p:cNvGrpSpPr/>
        <p:nvPr/>
      </p:nvGrpSpPr>
      <p:grpSpPr>
        <a:xfrm>
          <a:off x="0" y="0"/>
          <a:ext cx="0" cy="0"/>
          <a:chOff x="0" y="0"/>
          <a:chExt cx="0" cy="0"/>
        </a:xfrm>
      </p:grpSpPr>
      <p:sp>
        <p:nvSpPr>
          <p:cNvPr id="12" name="Rounded Rectangle 11"/>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a:grpSpLocks noChangeAspect="1"/>
          </p:cNvGrpSpPr>
          <p:nvPr/>
        </p:nvGrpSpPr>
        <p:grpSpPr bwMode="hidden">
          <a:xfrm>
            <a:off x="211665" y="714192"/>
            <a:ext cx="8723376" cy="1329875"/>
            <a:chOff x="-3905251" y="4294188"/>
            <a:chExt cx="13027839" cy="1892300"/>
          </a:xfrm>
        </p:grpSpPr>
        <p:sp>
          <p:nvSpPr>
            <p:cNvPr id="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Date Placeholder 1"/>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3" name="Footer Placeholder 2"/>
          <p:cNvSpPr>
            <a:spLocks noGrp="1"/>
          </p:cNvSpPr>
          <p:nvPr>
            <p:ph type="ftr" sz="quarter" idx="11"/>
          </p:nvPr>
        </p:nvSpPr>
        <p:spPr/>
        <p:txBody>
          <a:bodyPr/>
          <a:lstStyle/>
          <a:p>
            <a:endParaRPr lang="ru-RU"/>
          </a:p>
        </p:txBody>
      </p:sp>
      <p:sp>
        <p:nvSpPr>
          <p:cNvPr id="4" name="Slide Number Placeholder 3"/>
          <p:cNvSpPr>
            <a:spLocks noGrp="1"/>
          </p:cNvSpPr>
          <p:nvPr>
            <p:ph type="sldNum" sz="quarter" idx="12"/>
          </p:nvPr>
        </p:nvSpPr>
        <p:spPr/>
        <p:txBody>
          <a:bodyPr/>
          <a:lstStyle/>
          <a:p>
            <a:fld id="{B19B0651-EE4F-4900-A07F-96A6BFA9D0F0}" type="slidenum">
              <a:rPr lang="ru-RU" smtClean="0"/>
              <a:pPr/>
              <a:t>‹#›</a:t>
            </a:fld>
            <a:endParaRPr lang="ru-RU"/>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Объект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1426464"/>
          </a:xfrm>
          <a:prstGeom prst="roundRect">
            <a:avLst>
              <a:gd name="adj" fmla="val 7136"/>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Date Placeholder 4"/>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4" name="Text Placeholder 3"/>
          <p:cNvSpPr>
            <a:spLocks noGrp="1"/>
          </p:cNvSpPr>
          <p:nvPr>
            <p:ph type="body" sz="half" idx="2"/>
          </p:nvPr>
        </p:nvSpPr>
        <p:spPr>
          <a:xfrm>
            <a:off x="914400" y="3581402"/>
            <a:ext cx="3352800" cy="1905001"/>
          </a:xfrm>
        </p:spPr>
        <p:txBody>
          <a:bodyPr anchor="t">
            <a:normAutofit/>
          </a:bodyPr>
          <a:lstStyle>
            <a:lvl1pPr marL="0" indent="0">
              <a:spcBef>
                <a:spcPts val="0"/>
              </a:spcBef>
              <a:spcAft>
                <a:spcPts val="600"/>
              </a:spcAft>
              <a:buNone/>
              <a:defRPr sz="1800">
                <a:solidFill>
                  <a:schemeClr val="tx2"/>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grpSp>
        <p:nvGrpSpPr>
          <p:cNvPr id="2" name="Group 23"/>
          <p:cNvGrpSpPr>
            <a:grpSpLocks noChangeAspect="1"/>
          </p:cNvGrpSpPr>
          <p:nvPr/>
        </p:nvGrpSpPr>
        <p:grpSpPr bwMode="hidden">
          <a:xfrm>
            <a:off x="211665" y="714191"/>
            <a:ext cx="8723376" cy="1331580"/>
            <a:chOff x="-3905250" y="4294188"/>
            <a:chExt cx="13011150" cy="1892300"/>
          </a:xfrm>
        </p:grpSpPr>
        <p:sp>
          <p:nvSpPr>
            <p:cNvPr id="25"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9" name="Freeform 28"/>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2" name="Title 21"/>
          <p:cNvSpPr>
            <a:spLocks noGrp="1"/>
          </p:cNvSpPr>
          <p:nvPr>
            <p:ph type="title"/>
          </p:nvPr>
        </p:nvSpPr>
        <p:spPr>
          <a:xfrm>
            <a:off x="914400" y="2286000"/>
            <a:ext cx="3352800" cy="1252728"/>
          </a:xfrm>
        </p:spPr>
        <p:txBody>
          <a:bodyPr anchor="b">
            <a:noAutofit/>
          </a:bodyPr>
          <a:lstStyle>
            <a:lvl1pPr algn="l">
              <a:defRPr sz="3200">
                <a:solidFill>
                  <a:schemeClr val="tx2"/>
                </a:solidFill>
              </a:defRPr>
            </a:lvl1pPr>
          </a:lstStyle>
          <a:p>
            <a:r>
              <a:rPr lang="ru-RU" smtClean="0"/>
              <a:t>Образец заголовка</a:t>
            </a:r>
            <a:endParaRPr lang="en-US" dirty="0"/>
          </a:p>
        </p:txBody>
      </p:sp>
      <p:sp>
        <p:nvSpPr>
          <p:cNvPr id="3" name="Content Placeholder 2"/>
          <p:cNvSpPr>
            <a:spLocks noGrp="1"/>
          </p:cNvSpPr>
          <p:nvPr>
            <p:ph idx="1"/>
          </p:nvPr>
        </p:nvSpPr>
        <p:spPr>
          <a:xfrm>
            <a:off x="4651962" y="1828800"/>
            <a:ext cx="3904076" cy="3810000"/>
          </a:xfrm>
        </p:spPr>
        <p:txBody>
          <a:bodyPr anchor="ctr"/>
          <a:lstStyle>
            <a:lvl1pPr>
              <a:buClr>
                <a:schemeClr val="bg1"/>
              </a:buClr>
              <a:defRPr sz="2200">
                <a:solidFill>
                  <a:schemeClr val="tx2"/>
                </a:solidFill>
              </a:defRPr>
            </a:lvl1pPr>
            <a:lvl2pPr>
              <a:buClr>
                <a:schemeClr val="bg1"/>
              </a:buClr>
              <a:defRPr sz="2000">
                <a:solidFill>
                  <a:schemeClr val="tx2"/>
                </a:solidFill>
              </a:defRPr>
            </a:lvl2pPr>
            <a:lvl3pPr>
              <a:buClr>
                <a:schemeClr val="bg1"/>
              </a:buClr>
              <a:defRPr sz="1800">
                <a:solidFill>
                  <a:schemeClr val="tx2"/>
                </a:solidFill>
              </a:defRPr>
            </a:lvl3pPr>
            <a:lvl4pPr>
              <a:buClr>
                <a:schemeClr val="bg1"/>
              </a:buClr>
              <a:defRPr sz="1600">
                <a:solidFill>
                  <a:schemeClr val="tx2"/>
                </a:solidFill>
              </a:defRPr>
            </a:lvl4pPr>
            <a:lvl5pPr>
              <a:buClr>
                <a:schemeClr val="bg1"/>
              </a:buClr>
              <a:defRPr sz="1600">
                <a:solidFill>
                  <a:schemeClr val="tx2"/>
                </a:solidFill>
              </a:defRPr>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Рисунок с подписью">
    <p:spTree>
      <p:nvGrpSpPr>
        <p:cNvPr id="1" name=""/>
        <p:cNvGrpSpPr/>
        <p:nvPr/>
      </p:nvGrpSpPr>
      <p:grpSpPr>
        <a:xfrm>
          <a:off x="0" y="0"/>
          <a:ext cx="0" cy="0"/>
          <a:chOff x="0" y="0"/>
          <a:chExt cx="0" cy="0"/>
        </a:xfrm>
      </p:grpSpPr>
      <p:sp>
        <p:nvSpPr>
          <p:cNvPr id="15" name="Rounded Rectangle 14"/>
          <p:cNvSpPr/>
          <p:nvPr/>
        </p:nvSpPr>
        <p:spPr>
          <a:xfrm>
            <a:off x="228600" y="228600"/>
            <a:ext cx="8695944" cy="6035040"/>
          </a:xfrm>
          <a:prstGeom prst="roundRect">
            <a:avLst>
              <a:gd name="adj" fmla="val 1272"/>
            </a:avLst>
          </a:prstGeom>
          <a:gradFill>
            <a:gsLst>
              <a:gs pos="0">
                <a:schemeClr val="accent1">
                  <a:lumMod val="75000"/>
                </a:schemeClr>
              </a:gs>
              <a:gs pos="10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9" name="Group 8"/>
          <p:cNvGrpSpPr>
            <a:grpSpLocks noChangeAspect="1"/>
          </p:cNvGrpSpPr>
          <p:nvPr/>
        </p:nvGrpSpPr>
        <p:grpSpPr bwMode="hidden">
          <a:xfrm>
            <a:off x="211665" y="5353963"/>
            <a:ext cx="8723376" cy="1331580"/>
            <a:chOff x="-3905250" y="4294188"/>
            <a:chExt cx="13011150" cy="1892300"/>
          </a:xfrm>
        </p:grpSpPr>
        <p:sp>
          <p:nvSpPr>
            <p:cNvPr id="10"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3"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14" name="Freeform 10"/>
            <p:cNvSpPr>
              <a:spLocks/>
            </p:cNvSpPr>
            <p:nvPr/>
          </p:nvSpPr>
          <p:spPr bwMode="hidden">
            <a:xfrm>
              <a:off x="-3905250" y="4294188"/>
              <a:ext cx="13011150"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1"/>
          <p:cNvSpPr>
            <a:spLocks noGrp="1"/>
          </p:cNvSpPr>
          <p:nvPr>
            <p:ph type="title"/>
          </p:nvPr>
        </p:nvSpPr>
        <p:spPr>
          <a:xfrm>
            <a:off x="4874159" y="338669"/>
            <a:ext cx="3812645" cy="2429935"/>
          </a:xfrm>
        </p:spPr>
        <p:txBody>
          <a:bodyPr anchor="b">
            <a:normAutofit/>
          </a:bodyPr>
          <a:lstStyle>
            <a:lvl1pPr algn="l">
              <a:defRPr sz="2800" b="0">
                <a:solidFill>
                  <a:srgbClr val="FFFFFF"/>
                </a:solidFill>
              </a:defRPr>
            </a:lvl1pPr>
          </a:lstStyle>
          <a:p>
            <a:r>
              <a:rPr lang="ru-RU" smtClean="0"/>
              <a:t>Образец заголовка</a:t>
            </a:r>
            <a:endParaRPr lang="en-US" dirty="0"/>
          </a:p>
        </p:txBody>
      </p:sp>
      <p:sp>
        <p:nvSpPr>
          <p:cNvPr id="4" name="Text Placeholder 3"/>
          <p:cNvSpPr>
            <a:spLocks noGrp="1"/>
          </p:cNvSpPr>
          <p:nvPr>
            <p:ph type="body" sz="half" idx="2"/>
          </p:nvPr>
        </p:nvSpPr>
        <p:spPr>
          <a:xfrm>
            <a:off x="4868337" y="2785533"/>
            <a:ext cx="3818467" cy="2421467"/>
          </a:xfrm>
        </p:spPr>
        <p:txBody>
          <a:bodyPr>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ru-RU" smtClean="0"/>
              <a:t>Образец текста</a:t>
            </a:r>
          </a:p>
        </p:txBody>
      </p:sp>
      <p:sp>
        <p:nvSpPr>
          <p:cNvPr id="5" name="Date Placeholder 4"/>
          <p:cNvSpPr>
            <a:spLocks noGrp="1"/>
          </p:cNvSpPr>
          <p:nvPr>
            <p:ph type="dt" sz="half" idx="10"/>
          </p:nvPr>
        </p:nvSpPr>
        <p:spPr/>
        <p:txBody>
          <a:bodyPr/>
          <a:lstStyle/>
          <a:p>
            <a:fld id="{B4C71EC6-210F-42DE-9C53-41977AD35B3D}" type="datetimeFigureOut">
              <a:rPr lang="ru-RU" smtClean="0"/>
              <a:pPr/>
              <a:t>22.04.2014</a:t>
            </a:fld>
            <a:endParaRPr lang="ru-RU"/>
          </a:p>
        </p:txBody>
      </p:sp>
      <p:sp>
        <p:nvSpPr>
          <p:cNvPr id="6" name="Footer Placeholder 5"/>
          <p:cNvSpPr>
            <a:spLocks noGrp="1"/>
          </p:cNvSpPr>
          <p:nvPr>
            <p:ph type="ftr" sz="quarter" idx="11"/>
          </p:nvPr>
        </p:nvSpPr>
        <p:spPr/>
        <p:txBody>
          <a:bodyPr/>
          <a:lstStyle/>
          <a:p>
            <a:endParaRPr lang="ru-RU"/>
          </a:p>
        </p:txBody>
      </p:sp>
      <p:sp>
        <p:nvSpPr>
          <p:cNvPr id="7" name="Slide Number Placeholder 6"/>
          <p:cNvSpPr>
            <a:spLocks noGrp="1"/>
          </p:cNvSpPr>
          <p:nvPr>
            <p:ph type="sldNum" sz="quarter" idx="12"/>
          </p:nvPr>
        </p:nvSpPr>
        <p:spPr/>
        <p:txBody>
          <a:bodyPr/>
          <a:lstStyle/>
          <a:p>
            <a:fld id="{B19B0651-EE4F-4900-A07F-96A6BFA9D0F0}" type="slidenum">
              <a:rPr lang="ru-RU" smtClean="0"/>
              <a:pPr/>
              <a:t>‹#›</a:t>
            </a:fld>
            <a:endParaRPr lang="ru-RU"/>
          </a:p>
        </p:txBody>
      </p:sp>
      <p:sp>
        <p:nvSpPr>
          <p:cNvPr id="3" name="Picture Placeholder 2"/>
          <p:cNvSpPr>
            <a:spLocks noGrp="1"/>
          </p:cNvSpPr>
          <p:nvPr>
            <p:ph type="pic" idx="1"/>
          </p:nvPr>
        </p:nvSpPr>
        <p:spPr>
          <a:xfrm>
            <a:off x="838200" y="1371600"/>
            <a:ext cx="3566160" cy="2926080"/>
          </a:xfrm>
          <a:prstGeom prst="roundRect">
            <a:avLst>
              <a:gd name="adj" fmla="val 3924"/>
            </a:avLst>
          </a:prstGeom>
          <a:solidFill>
            <a:schemeClr val="accent1"/>
          </a:solidFill>
          <a:ln>
            <a:noFill/>
          </a:ln>
          <a:effectLst>
            <a:reflection blurRad="12700" stA="30000" endPos="30000" dist="5000" dir="5400000" sy="-100000" algn="bl" rotWithShape="0"/>
          </a:effectLst>
          <a:scene3d>
            <a:camera prst="perspectiveContrastingLeftFacing" fov="600000">
              <a:rot lat="240000" lon="19799999" rev="0"/>
            </a:camera>
            <a:lightRig rig="threePt" dir="t">
              <a:rot lat="0" lon="0" rev="2700000"/>
            </a:lightRig>
          </a:scene3d>
          <a:sp3d>
            <a:bevelT w="44450" h="31750"/>
          </a:sp3d>
        </p:spPr>
        <p:txBody>
          <a:bodyPr/>
          <a:lstStyle>
            <a:lvl1pPr marL="0" indent="0" algn="ctr">
              <a:buNone/>
              <a:defRPr sz="3200">
                <a:solidFill>
                  <a:schemeClr val="bg1"/>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ru-RU" smtClean="0"/>
              <a:t>Вставка рисунка</a:t>
            </a:r>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4" name="Rounded Rectangle 13"/>
          <p:cNvSpPr/>
          <p:nvPr/>
        </p:nvSpPr>
        <p:spPr>
          <a:xfrm>
            <a:off x="228600" y="228600"/>
            <a:ext cx="8695944" cy="2468880"/>
          </a:xfrm>
          <a:prstGeom prst="roundRect">
            <a:avLst>
              <a:gd name="adj" fmla="val 3362"/>
            </a:avLst>
          </a:prstGeom>
          <a:gradFill>
            <a:gsLst>
              <a:gs pos="0">
                <a:schemeClr val="accent1">
                  <a:lumMod val="75000"/>
                </a:schemeClr>
              </a:gs>
              <a:gs pos="90000">
                <a:schemeClr val="accent1">
                  <a:lumMod val="60000"/>
                  <a:lumOff val="4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15"/>
          <p:cNvGrpSpPr>
            <a:grpSpLocks noChangeAspect="1"/>
          </p:cNvGrpSpPr>
          <p:nvPr/>
        </p:nvGrpSpPr>
        <p:grpSpPr bwMode="hidden">
          <a:xfrm>
            <a:off x="211665" y="1679429"/>
            <a:ext cx="8723376" cy="1329875"/>
            <a:chOff x="-3905251" y="4294188"/>
            <a:chExt cx="13027839" cy="1892300"/>
          </a:xfrm>
        </p:grpSpPr>
        <p:sp>
          <p:nvSpPr>
            <p:cNvPr id="17" name="Freeform 14"/>
            <p:cNvSpPr>
              <a:spLocks/>
            </p:cNvSpPr>
            <p:nvPr/>
          </p:nvSpPr>
          <p:spPr bwMode="hidden">
            <a:xfrm>
              <a:off x="4810125" y="4500563"/>
              <a:ext cx="4295775" cy="1016000"/>
            </a:xfrm>
            <a:custGeom>
              <a:avLst/>
              <a:gdLst/>
              <a:ahLst/>
              <a:cxnLst>
                <a:cxn ang="0">
                  <a:pos x="2700" y="0"/>
                </a:cxn>
                <a:cxn ang="0">
                  <a:pos x="2700" y="0"/>
                </a:cxn>
                <a:cxn ang="0">
                  <a:pos x="2586" y="18"/>
                </a:cxn>
                <a:cxn ang="0">
                  <a:pos x="2470" y="38"/>
                </a:cxn>
                <a:cxn ang="0">
                  <a:pos x="2352" y="60"/>
                </a:cxn>
                <a:cxn ang="0">
                  <a:pos x="2230" y="82"/>
                </a:cxn>
                <a:cxn ang="0">
                  <a:pos x="2106" y="108"/>
                </a:cxn>
                <a:cxn ang="0">
                  <a:pos x="1978" y="134"/>
                </a:cxn>
                <a:cxn ang="0">
                  <a:pos x="1848" y="164"/>
                </a:cxn>
                <a:cxn ang="0">
                  <a:pos x="1714" y="194"/>
                </a:cxn>
                <a:cxn ang="0">
                  <a:pos x="1714" y="194"/>
                </a:cxn>
                <a:cxn ang="0">
                  <a:pos x="1472" y="252"/>
                </a:cxn>
                <a:cxn ang="0">
                  <a:pos x="1236" y="304"/>
                </a:cxn>
                <a:cxn ang="0">
                  <a:pos x="1010" y="352"/>
                </a:cxn>
                <a:cxn ang="0">
                  <a:pos x="792" y="398"/>
                </a:cxn>
                <a:cxn ang="0">
                  <a:pos x="584" y="438"/>
                </a:cxn>
                <a:cxn ang="0">
                  <a:pos x="382" y="474"/>
                </a:cxn>
                <a:cxn ang="0">
                  <a:pos x="188" y="508"/>
                </a:cxn>
                <a:cxn ang="0">
                  <a:pos x="0" y="538"/>
                </a:cxn>
                <a:cxn ang="0">
                  <a:pos x="0" y="538"/>
                </a:cxn>
                <a:cxn ang="0">
                  <a:pos x="130" y="556"/>
                </a:cxn>
                <a:cxn ang="0">
                  <a:pos x="254" y="572"/>
                </a:cxn>
                <a:cxn ang="0">
                  <a:pos x="374" y="586"/>
                </a:cxn>
                <a:cxn ang="0">
                  <a:pos x="492" y="598"/>
                </a:cxn>
                <a:cxn ang="0">
                  <a:pos x="606" y="610"/>
                </a:cxn>
                <a:cxn ang="0">
                  <a:pos x="716" y="618"/>
                </a:cxn>
                <a:cxn ang="0">
                  <a:pos x="822" y="626"/>
                </a:cxn>
                <a:cxn ang="0">
                  <a:pos x="926" y="632"/>
                </a:cxn>
                <a:cxn ang="0">
                  <a:pos x="1028" y="636"/>
                </a:cxn>
                <a:cxn ang="0">
                  <a:pos x="1126" y="638"/>
                </a:cxn>
                <a:cxn ang="0">
                  <a:pos x="1220" y="640"/>
                </a:cxn>
                <a:cxn ang="0">
                  <a:pos x="1312" y="640"/>
                </a:cxn>
                <a:cxn ang="0">
                  <a:pos x="1402" y="638"/>
                </a:cxn>
                <a:cxn ang="0">
                  <a:pos x="1490" y="636"/>
                </a:cxn>
                <a:cxn ang="0">
                  <a:pos x="1574" y="632"/>
                </a:cxn>
                <a:cxn ang="0">
                  <a:pos x="1656" y="626"/>
                </a:cxn>
                <a:cxn ang="0">
                  <a:pos x="1734" y="620"/>
                </a:cxn>
                <a:cxn ang="0">
                  <a:pos x="1812" y="612"/>
                </a:cxn>
                <a:cxn ang="0">
                  <a:pos x="1886" y="602"/>
                </a:cxn>
                <a:cxn ang="0">
                  <a:pos x="1960" y="592"/>
                </a:cxn>
                <a:cxn ang="0">
                  <a:pos x="2030" y="580"/>
                </a:cxn>
                <a:cxn ang="0">
                  <a:pos x="2100" y="568"/>
                </a:cxn>
                <a:cxn ang="0">
                  <a:pos x="2166" y="554"/>
                </a:cxn>
                <a:cxn ang="0">
                  <a:pos x="2232" y="540"/>
                </a:cxn>
                <a:cxn ang="0">
                  <a:pos x="2296" y="524"/>
                </a:cxn>
                <a:cxn ang="0">
                  <a:pos x="2358" y="508"/>
                </a:cxn>
                <a:cxn ang="0">
                  <a:pos x="2418" y="490"/>
                </a:cxn>
                <a:cxn ang="0">
                  <a:pos x="2478" y="472"/>
                </a:cxn>
                <a:cxn ang="0">
                  <a:pos x="2592" y="432"/>
                </a:cxn>
                <a:cxn ang="0">
                  <a:pos x="2702" y="390"/>
                </a:cxn>
                <a:cxn ang="0">
                  <a:pos x="2702" y="390"/>
                </a:cxn>
                <a:cxn ang="0">
                  <a:pos x="2706" y="388"/>
                </a:cxn>
                <a:cxn ang="0">
                  <a:pos x="2706" y="388"/>
                </a:cxn>
                <a:cxn ang="0">
                  <a:pos x="2706" y="0"/>
                </a:cxn>
                <a:cxn ang="0">
                  <a:pos x="2706" y="0"/>
                </a:cxn>
                <a:cxn ang="0">
                  <a:pos x="2700" y="0"/>
                </a:cxn>
                <a:cxn ang="0">
                  <a:pos x="2700" y="0"/>
                </a:cxn>
              </a:cxnLst>
              <a:rect l="0" t="0" r="r" b="b"/>
              <a:pathLst>
                <a:path w="2706" h="640">
                  <a:moveTo>
                    <a:pt x="2700" y="0"/>
                  </a:moveTo>
                  <a:lnTo>
                    <a:pt x="2700" y="0"/>
                  </a:lnTo>
                  <a:lnTo>
                    <a:pt x="2586" y="18"/>
                  </a:lnTo>
                  <a:lnTo>
                    <a:pt x="2470" y="38"/>
                  </a:lnTo>
                  <a:lnTo>
                    <a:pt x="2352" y="60"/>
                  </a:lnTo>
                  <a:lnTo>
                    <a:pt x="2230" y="82"/>
                  </a:lnTo>
                  <a:lnTo>
                    <a:pt x="2106" y="108"/>
                  </a:lnTo>
                  <a:lnTo>
                    <a:pt x="1978" y="134"/>
                  </a:lnTo>
                  <a:lnTo>
                    <a:pt x="1848" y="164"/>
                  </a:lnTo>
                  <a:lnTo>
                    <a:pt x="1714" y="194"/>
                  </a:lnTo>
                  <a:lnTo>
                    <a:pt x="1714" y="194"/>
                  </a:lnTo>
                  <a:lnTo>
                    <a:pt x="1472" y="252"/>
                  </a:lnTo>
                  <a:lnTo>
                    <a:pt x="1236" y="304"/>
                  </a:lnTo>
                  <a:lnTo>
                    <a:pt x="1010" y="352"/>
                  </a:lnTo>
                  <a:lnTo>
                    <a:pt x="792" y="398"/>
                  </a:lnTo>
                  <a:lnTo>
                    <a:pt x="584" y="438"/>
                  </a:lnTo>
                  <a:lnTo>
                    <a:pt x="382" y="474"/>
                  </a:lnTo>
                  <a:lnTo>
                    <a:pt x="188" y="508"/>
                  </a:lnTo>
                  <a:lnTo>
                    <a:pt x="0" y="538"/>
                  </a:lnTo>
                  <a:lnTo>
                    <a:pt x="0" y="538"/>
                  </a:lnTo>
                  <a:lnTo>
                    <a:pt x="130" y="556"/>
                  </a:lnTo>
                  <a:lnTo>
                    <a:pt x="254" y="572"/>
                  </a:lnTo>
                  <a:lnTo>
                    <a:pt x="374" y="586"/>
                  </a:lnTo>
                  <a:lnTo>
                    <a:pt x="492" y="598"/>
                  </a:lnTo>
                  <a:lnTo>
                    <a:pt x="606" y="610"/>
                  </a:lnTo>
                  <a:lnTo>
                    <a:pt x="716" y="618"/>
                  </a:lnTo>
                  <a:lnTo>
                    <a:pt x="822" y="626"/>
                  </a:lnTo>
                  <a:lnTo>
                    <a:pt x="926" y="632"/>
                  </a:lnTo>
                  <a:lnTo>
                    <a:pt x="1028" y="636"/>
                  </a:lnTo>
                  <a:lnTo>
                    <a:pt x="1126" y="638"/>
                  </a:lnTo>
                  <a:lnTo>
                    <a:pt x="1220" y="640"/>
                  </a:lnTo>
                  <a:lnTo>
                    <a:pt x="1312" y="640"/>
                  </a:lnTo>
                  <a:lnTo>
                    <a:pt x="1402" y="638"/>
                  </a:lnTo>
                  <a:lnTo>
                    <a:pt x="1490" y="636"/>
                  </a:lnTo>
                  <a:lnTo>
                    <a:pt x="1574" y="632"/>
                  </a:lnTo>
                  <a:lnTo>
                    <a:pt x="1656" y="626"/>
                  </a:lnTo>
                  <a:lnTo>
                    <a:pt x="1734" y="620"/>
                  </a:lnTo>
                  <a:lnTo>
                    <a:pt x="1812" y="612"/>
                  </a:lnTo>
                  <a:lnTo>
                    <a:pt x="1886" y="602"/>
                  </a:lnTo>
                  <a:lnTo>
                    <a:pt x="1960" y="592"/>
                  </a:lnTo>
                  <a:lnTo>
                    <a:pt x="2030" y="580"/>
                  </a:lnTo>
                  <a:lnTo>
                    <a:pt x="2100" y="568"/>
                  </a:lnTo>
                  <a:lnTo>
                    <a:pt x="2166" y="554"/>
                  </a:lnTo>
                  <a:lnTo>
                    <a:pt x="2232" y="540"/>
                  </a:lnTo>
                  <a:lnTo>
                    <a:pt x="2296" y="524"/>
                  </a:lnTo>
                  <a:lnTo>
                    <a:pt x="2358" y="508"/>
                  </a:lnTo>
                  <a:lnTo>
                    <a:pt x="2418" y="490"/>
                  </a:lnTo>
                  <a:lnTo>
                    <a:pt x="2478" y="472"/>
                  </a:lnTo>
                  <a:lnTo>
                    <a:pt x="2592" y="432"/>
                  </a:lnTo>
                  <a:lnTo>
                    <a:pt x="2702" y="390"/>
                  </a:lnTo>
                  <a:lnTo>
                    <a:pt x="2702" y="390"/>
                  </a:lnTo>
                  <a:lnTo>
                    <a:pt x="2706" y="388"/>
                  </a:lnTo>
                  <a:lnTo>
                    <a:pt x="2706" y="388"/>
                  </a:lnTo>
                  <a:lnTo>
                    <a:pt x="2706" y="0"/>
                  </a:lnTo>
                  <a:lnTo>
                    <a:pt x="2706" y="0"/>
                  </a:lnTo>
                  <a:lnTo>
                    <a:pt x="2700" y="0"/>
                  </a:lnTo>
                  <a:lnTo>
                    <a:pt x="2700" y="0"/>
                  </a:lnTo>
                  <a:close/>
                </a:path>
              </a:pathLst>
            </a:custGeom>
            <a:solidFill>
              <a:schemeClr val="bg2">
                <a:alpha val="29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8" name="Freeform 18"/>
            <p:cNvSpPr>
              <a:spLocks/>
            </p:cNvSpPr>
            <p:nvPr/>
          </p:nvSpPr>
          <p:spPr bwMode="hidden">
            <a:xfrm>
              <a:off x="-309563" y="4318000"/>
              <a:ext cx="8280401" cy="1209675"/>
            </a:xfrm>
            <a:custGeom>
              <a:avLst/>
              <a:gdLst/>
              <a:ahLst/>
              <a:cxnLst>
                <a:cxn ang="0">
                  <a:pos x="5216" y="714"/>
                </a:cxn>
                <a:cxn ang="0">
                  <a:pos x="4984" y="686"/>
                </a:cxn>
                <a:cxn ang="0">
                  <a:pos x="4478" y="610"/>
                </a:cxn>
                <a:cxn ang="0">
                  <a:pos x="3914" y="508"/>
                </a:cxn>
                <a:cxn ang="0">
                  <a:pos x="3286" y="374"/>
                </a:cxn>
                <a:cxn ang="0">
                  <a:pos x="2946" y="296"/>
                </a:cxn>
                <a:cxn ang="0">
                  <a:pos x="2682" y="236"/>
                </a:cxn>
                <a:cxn ang="0">
                  <a:pos x="2430" y="184"/>
                </a:cxn>
                <a:cxn ang="0">
                  <a:pos x="2190" y="140"/>
                </a:cxn>
                <a:cxn ang="0">
                  <a:pos x="1960" y="102"/>
                </a:cxn>
                <a:cxn ang="0">
                  <a:pos x="1740" y="72"/>
                </a:cxn>
                <a:cxn ang="0">
                  <a:pos x="1334" y="28"/>
                </a:cxn>
                <a:cxn ang="0">
                  <a:pos x="970" y="4"/>
                </a:cxn>
                <a:cxn ang="0">
                  <a:pos x="644" y="0"/>
                </a:cxn>
                <a:cxn ang="0">
                  <a:pos x="358" y="10"/>
                </a:cxn>
                <a:cxn ang="0">
                  <a:pos x="110" y="32"/>
                </a:cxn>
                <a:cxn ang="0">
                  <a:pos x="0" y="48"/>
                </a:cxn>
                <a:cxn ang="0">
                  <a:pos x="314" y="86"/>
                </a:cxn>
                <a:cxn ang="0">
                  <a:pos x="652" y="140"/>
                </a:cxn>
                <a:cxn ang="0">
                  <a:pos x="1014" y="210"/>
                </a:cxn>
                <a:cxn ang="0">
                  <a:pos x="1402" y="296"/>
                </a:cxn>
                <a:cxn ang="0">
                  <a:pos x="1756" y="378"/>
                </a:cxn>
                <a:cxn ang="0">
                  <a:pos x="2408" y="516"/>
                </a:cxn>
                <a:cxn ang="0">
                  <a:pos x="2708" y="572"/>
                </a:cxn>
                <a:cxn ang="0">
                  <a:pos x="2992" y="620"/>
                </a:cxn>
                <a:cxn ang="0">
                  <a:pos x="3260" y="662"/>
                </a:cxn>
                <a:cxn ang="0">
                  <a:pos x="3512" y="694"/>
                </a:cxn>
                <a:cxn ang="0">
                  <a:pos x="3750" y="722"/>
                </a:cxn>
                <a:cxn ang="0">
                  <a:pos x="3974" y="740"/>
                </a:cxn>
                <a:cxn ang="0">
                  <a:pos x="4184" y="754"/>
                </a:cxn>
                <a:cxn ang="0">
                  <a:pos x="4384" y="762"/>
                </a:cxn>
                <a:cxn ang="0">
                  <a:pos x="4570" y="762"/>
                </a:cxn>
                <a:cxn ang="0">
                  <a:pos x="4746" y="758"/>
                </a:cxn>
                <a:cxn ang="0">
                  <a:pos x="4912" y="748"/>
                </a:cxn>
                <a:cxn ang="0">
                  <a:pos x="5068" y="732"/>
                </a:cxn>
                <a:cxn ang="0">
                  <a:pos x="5216" y="714"/>
                </a:cxn>
              </a:cxnLst>
              <a:rect l="0" t="0" r="r" b="b"/>
              <a:pathLst>
                <a:path w="5216" h="762">
                  <a:moveTo>
                    <a:pt x="5216" y="714"/>
                  </a:moveTo>
                  <a:lnTo>
                    <a:pt x="5216" y="714"/>
                  </a:lnTo>
                  <a:lnTo>
                    <a:pt x="5102" y="700"/>
                  </a:lnTo>
                  <a:lnTo>
                    <a:pt x="4984" y="686"/>
                  </a:lnTo>
                  <a:lnTo>
                    <a:pt x="4738" y="652"/>
                  </a:lnTo>
                  <a:lnTo>
                    <a:pt x="4478" y="610"/>
                  </a:lnTo>
                  <a:lnTo>
                    <a:pt x="4204" y="564"/>
                  </a:lnTo>
                  <a:lnTo>
                    <a:pt x="3914" y="508"/>
                  </a:lnTo>
                  <a:lnTo>
                    <a:pt x="3608" y="446"/>
                  </a:lnTo>
                  <a:lnTo>
                    <a:pt x="3286" y="374"/>
                  </a:lnTo>
                  <a:lnTo>
                    <a:pt x="2946" y="296"/>
                  </a:lnTo>
                  <a:lnTo>
                    <a:pt x="2946" y="296"/>
                  </a:lnTo>
                  <a:lnTo>
                    <a:pt x="2812" y="266"/>
                  </a:lnTo>
                  <a:lnTo>
                    <a:pt x="2682" y="236"/>
                  </a:lnTo>
                  <a:lnTo>
                    <a:pt x="2556" y="210"/>
                  </a:lnTo>
                  <a:lnTo>
                    <a:pt x="2430" y="184"/>
                  </a:lnTo>
                  <a:lnTo>
                    <a:pt x="2308" y="162"/>
                  </a:lnTo>
                  <a:lnTo>
                    <a:pt x="2190" y="140"/>
                  </a:lnTo>
                  <a:lnTo>
                    <a:pt x="2074" y="120"/>
                  </a:lnTo>
                  <a:lnTo>
                    <a:pt x="1960" y="102"/>
                  </a:lnTo>
                  <a:lnTo>
                    <a:pt x="1850" y="86"/>
                  </a:lnTo>
                  <a:lnTo>
                    <a:pt x="1740" y="72"/>
                  </a:lnTo>
                  <a:lnTo>
                    <a:pt x="1532" y="46"/>
                  </a:lnTo>
                  <a:lnTo>
                    <a:pt x="1334" y="28"/>
                  </a:lnTo>
                  <a:lnTo>
                    <a:pt x="1148" y="14"/>
                  </a:lnTo>
                  <a:lnTo>
                    <a:pt x="970" y="4"/>
                  </a:lnTo>
                  <a:lnTo>
                    <a:pt x="802" y="0"/>
                  </a:lnTo>
                  <a:lnTo>
                    <a:pt x="644" y="0"/>
                  </a:lnTo>
                  <a:lnTo>
                    <a:pt x="496" y="4"/>
                  </a:lnTo>
                  <a:lnTo>
                    <a:pt x="358" y="10"/>
                  </a:lnTo>
                  <a:lnTo>
                    <a:pt x="230" y="20"/>
                  </a:lnTo>
                  <a:lnTo>
                    <a:pt x="110" y="32"/>
                  </a:lnTo>
                  <a:lnTo>
                    <a:pt x="0" y="48"/>
                  </a:lnTo>
                  <a:lnTo>
                    <a:pt x="0" y="48"/>
                  </a:lnTo>
                  <a:lnTo>
                    <a:pt x="154" y="66"/>
                  </a:lnTo>
                  <a:lnTo>
                    <a:pt x="314" y="86"/>
                  </a:lnTo>
                  <a:lnTo>
                    <a:pt x="480" y="112"/>
                  </a:lnTo>
                  <a:lnTo>
                    <a:pt x="652" y="140"/>
                  </a:lnTo>
                  <a:lnTo>
                    <a:pt x="830" y="174"/>
                  </a:lnTo>
                  <a:lnTo>
                    <a:pt x="1014" y="210"/>
                  </a:lnTo>
                  <a:lnTo>
                    <a:pt x="1206" y="250"/>
                  </a:lnTo>
                  <a:lnTo>
                    <a:pt x="1402" y="296"/>
                  </a:lnTo>
                  <a:lnTo>
                    <a:pt x="1402" y="296"/>
                  </a:lnTo>
                  <a:lnTo>
                    <a:pt x="1756" y="378"/>
                  </a:lnTo>
                  <a:lnTo>
                    <a:pt x="2092" y="450"/>
                  </a:lnTo>
                  <a:lnTo>
                    <a:pt x="2408" y="516"/>
                  </a:lnTo>
                  <a:lnTo>
                    <a:pt x="2562" y="544"/>
                  </a:lnTo>
                  <a:lnTo>
                    <a:pt x="2708" y="572"/>
                  </a:lnTo>
                  <a:lnTo>
                    <a:pt x="2852" y="598"/>
                  </a:lnTo>
                  <a:lnTo>
                    <a:pt x="2992" y="620"/>
                  </a:lnTo>
                  <a:lnTo>
                    <a:pt x="3128" y="642"/>
                  </a:lnTo>
                  <a:lnTo>
                    <a:pt x="3260" y="662"/>
                  </a:lnTo>
                  <a:lnTo>
                    <a:pt x="3388" y="678"/>
                  </a:lnTo>
                  <a:lnTo>
                    <a:pt x="3512" y="694"/>
                  </a:lnTo>
                  <a:lnTo>
                    <a:pt x="3632" y="708"/>
                  </a:lnTo>
                  <a:lnTo>
                    <a:pt x="3750" y="722"/>
                  </a:lnTo>
                  <a:lnTo>
                    <a:pt x="3864" y="732"/>
                  </a:lnTo>
                  <a:lnTo>
                    <a:pt x="3974" y="740"/>
                  </a:lnTo>
                  <a:lnTo>
                    <a:pt x="4080" y="748"/>
                  </a:lnTo>
                  <a:lnTo>
                    <a:pt x="4184" y="754"/>
                  </a:lnTo>
                  <a:lnTo>
                    <a:pt x="4286" y="758"/>
                  </a:lnTo>
                  <a:lnTo>
                    <a:pt x="4384" y="762"/>
                  </a:lnTo>
                  <a:lnTo>
                    <a:pt x="4478" y="762"/>
                  </a:lnTo>
                  <a:lnTo>
                    <a:pt x="4570" y="762"/>
                  </a:lnTo>
                  <a:lnTo>
                    <a:pt x="4660" y="760"/>
                  </a:lnTo>
                  <a:lnTo>
                    <a:pt x="4746" y="758"/>
                  </a:lnTo>
                  <a:lnTo>
                    <a:pt x="4830" y="754"/>
                  </a:lnTo>
                  <a:lnTo>
                    <a:pt x="4912" y="748"/>
                  </a:lnTo>
                  <a:lnTo>
                    <a:pt x="4992" y="740"/>
                  </a:lnTo>
                  <a:lnTo>
                    <a:pt x="5068" y="732"/>
                  </a:lnTo>
                  <a:lnTo>
                    <a:pt x="5144" y="724"/>
                  </a:lnTo>
                  <a:lnTo>
                    <a:pt x="5216" y="714"/>
                  </a:lnTo>
                  <a:lnTo>
                    <a:pt x="5216" y="714"/>
                  </a:lnTo>
                  <a:close/>
                </a:path>
              </a:pathLst>
            </a:custGeom>
            <a:solidFill>
              <a:schemeClr val="bg2">
                <a:alpha val="40000"/>
              </a:schemeClr>
            </a:solid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9" name="Freeform 22"/>
            <p:cNvSpPr>
              <a:spLocks/>
            </p:cNvSpPr>
            <p:nvPr/>
          </p:nvSpPr>
          <p:spPr bwMode="hidden">
            <a:xfrm>
              <a:off x="3175" y="4335463"/>
              <a:ext cx="8166100" cy="1101725"/>
            </a:xfrm>
            <a:custGeom>
              <a:avLst/>
              <a:gdLst/>
              <a:ahLst/>
              <a:cxnLst>
                <a:cxn ang="0">
                  <a:pos x="0" y="70"/>
                </a:cxn>
                <a:cxn ang="0">
                  <a:pos x="0" y="70"/>
                </a:cxn>
                <a:cxn ang="0">
                  <a:pos x="18" y="66"/>
                </a:cxn>
                <a:cxn ang="0">
                  <a:pos x="72" y="56"/>
                </a:cxn>
                <a:cxn ang="0">
                  <a:pos x="164" y="42"/>
                </a:cxn>
                <a:cxn ang="0">
                  <a:pos x="224" y="34"/>
                </a:cxn>
                <a:cxn ang="0">
                  <a:pos x="294" y="26"/>
                </a:cxn>
                <a:cxn ang="0">
                  <a:pos x="372" y="20"/>
                </a:cxn>
                <a:cxn ang="0">
                  <a:pos x="462" y="14"/>
                </a:cxn>
                <a:cxn ang="0">
                  <a:pos x="560" y="8"/>
                </a:cxn>
                <a:cxn ang="0">
                  <a:pos x="670" y="4"/>
                </a:cxn>
                <a:cxn ang="0">
                  <a:pos x="790" y="2"/>
                </a:cxn>
                <a:cxn ang="0">
                  <a:pos x="920" y="0"/>
                </a:cxn>
                <a:cxn ang="0">
                  <a:pos x="1060" y="2"/>
                </a:cxn>
                <a:cxn ang="0">
                  <a:pos x="1210" y="6"/>
                </a:cxn>
                <a:cxn ang="0">
                  <a:pos x="1372" y="14"/>
                </a:cxn>
                <a:cxn ang="0">
                  <a:pos x="1544" y="24"/>
                </a:cxn>
                <a:cxn ang="0">
                  <a:pos x="1726" y="40"/>
                </a:cxn>
                <a:cxn ang="0">
                  <a:pos x="1920" y="58"/>
                </a:cxn>
                <a:cxn ang="0">
                  <a:pos x="2126" y="80"/>
                </a:cxn>
                <a:cxn ang="0">
                  <a:pos x="2342" y="106"/>
                </a:cxn>
                <a:cxn ang="0">
                  <a:pos x="2570" y="138"/>
                </a:cxn>
                <a:cxn ang="0">
                  <a:pos x="2808" y="174"/>
                </a:cxn>
                <a:cxn ang="0">
                  <a:pos x="3058" y="216"/>
                </a:cxn>
                <a:cxn ang="0">
                  <a:pos x="3320" y="266"/>
                </a:cxn>
                <a:cxn ang="0">
                  <a:pos x="3594" y="320"/>
                </a:cxn>
                <a:cxn ang="0">
                  <a:pos x="3880" y="380"/>
                </a:cxn>
                <a:cxn ang="0">
                  <a:pos x="4178" y="448"/>
                </a:cxn>
                <a:cxn ang="0">
                  <a:pos x="4488" y="522"/>
                </a:cxn>
                <a:cxn ang="0">
                  <a:pos x="4810" y="604"/>
                </a:cxn>
                <a:cxn ang="0">
                  <a:pos x="5144" y="694"/>
                </a:cxn>
              </a:cxnLst>
              <a:rect l="0" t="0" r="r" b="b"/>
              <a:pathLst>
                <a:path w="5144" h="694">
                  <a:moveTo>
                    <a:pt x="0" y="70"/>
                  </a:moveTo>
                  <a:lnTo>
                    <a:pt x="0" y="70"/>
                  </a:lnTo>
                  <a:lnTo>
                    <a:pt x="18" y="66"/>
                  </a:lnTo>
                  <a:lnTo>
                    <a:pt x="72" y="56"/>
                  </a:lnTo>
                  <a:lnTo>
                    <a:pt x="164" y="42"/>
                  </a:lnTo>
                  <a:lnTo>
                    <a:pt x="224" y="34"/>
                  </a:lnTo>
                  <a:lnTo>
                    <a:pt x="294" y="26"/>
                  </a:lnTo>
                  <a:lnTo>
                    <a:pt x="372" y="20"/>
                  </a:lnTo>
                  <a:lnTo>
                    <a:pt x="462" y="14"/>
                  </a:lnTo>
                  <a:lnTo>
                    <a:pt x="560" y="8"/>
                  </a:lnTo>
                  <a:lnTo>
                    <a:pt x="670" y="4"/>
                  </a:lnTo>
                  <a:lnTo>
                    <a:pt x="790" y="2"/>
                  </a:lnTo>
                  <a:lnTo>
                    <a:pt x="920" y="0"/>
                  </a:lnTo>
                  <a:lnTo>
                    <a:pt x="1060" y="2"/>
                  </a:lnTo>
                  <a:lnTo>
                    <a:pt x="1210" y="6"/>
                  </a:lnTo>
                  <a:lnTo>
                    <a:pt x="1372" y="14"/>
                  </a:lnTo>
                  <a:lnTo>
                    <a:pt x="1544" y="24"/>
                  </a:lnTo>
                  <a:lnTo>
                    <a:pt x="1726" y="40"/>
                  </a:lnTo>
                  <a:lnTo>
                    <a:pt x="1920" y="58"/>
                  </a:lnTo>
                  <a:lnTo>
                    <a:pt x="2126" y="80"/>
                  </a:lnTo>
                  <a:lnTo>
                    <a:pt x="2342" y="106"/>
                  </a:lnTo>
                  <a:lnTo>
                    <a:pt x="2570" y="138"/>
                  </a:lnTo>
                  <a:lnTo>
                    <a:pt x="2808" y="174"/>
                  </a:lnTo>
                  <a:lnTo>
                    <a:pt x="3058" y="216"/>
                  </a:lnTo>
                  <a:lnTo>
                    <a:pt x="3320" y="266"/>
                  </a:lnTo>
                  <a:lnTo>
                    <a:pt x="3594" y="320"/>
                  </a:lnTo>
                  <a:lnTo>
                    <a:pt x="3880" y="380"/>
                  </a:lnTo>
                  <a:lnTo>
                    <a:pt x="4178" y="448"/>
                  </a:lnTo>
                  <a:lnTo>
                    <a:pt x="4488" y="522"/>
                  </a:lnTo>
                  <a:lnTo>
                    <a:pt x="4810" y="604"/>
                  </a:lnTo>
                  <a:lnTo>
                    <a:pt x="5144" y="694"/>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6"/>
            <p:cNvSpPr>
              <a:spLocks/>
            </p:cNvSpPr>
            <p:nvPr/>
          </p:nvSpPr>
          <p:spPr bwMode="hidden">
            <a:xfrm>
              <a:off x="4156075" y="4316413"/>
              <a:ext cx="4940300" cy="927100"/>
            </a:xfrm>
            <a:custGeom>
              <a:avLst/>
              <a:gdLst/>
              <a:ahLst/>
              <a:cxnLst>
                <a:cxn ang="0">
                  <a:pos x="0" y="584"/>
                </a:cxn>
                <a:cxn ang="0">
                  <a:pos x="0" y="584"/>
                </a:cxn>
                <a:cxn ang="0">
                  <a:pos x="90" y="560"/>
                </a:cxn>
                <a:cxn ang="0">
                  <a:pos x="336" y="498"/>
                </a:cxn>
                <a:cxn ang="0">
                  <a:pos x="506" y="456"/>
                </a:cxn>
                <a:cxn ang="0">
                  <a:pos x="702" y="410"/>
                </a:cxn>
                <a:cxn ang="0">
                  <a:pos x="920" y="360"/>
                </a:cxn>
                <a:cxn ang="0">
                  <a:pos x="1154" y="306"/>
                </a:cxn>
                <a:cxn ang="0">
                  <a:pos x="1402" y="254"/>
                </a:cxn>
                <a:cxn ang="0">
                  <a:pos x="1656" y="202"/>
                </a:cxn>
                <a:cxn ang="0">
                  <a:pos x="1916" y="154"/>
                </a:cxn>
                <a:cxn ang="0">
                  <a:pos x="2174" y="108"/>
                </a:cxn>
                <a:cxn ang="0">
                  <a:pos x="2302" y="88"/>
                </a:cxn>
                <a:cxn ang="0">
                  <a:pos x="2426" y="68"/>
                </a:cxn>
                <a:cxn ang="0">
                  <a:pos x="2550" y="52"/>
                </a:cxn>
                <a:cxn ang="0">
                  <a:pos x="2670" y="36"/>
                </a:cxn>
                <a:cxn ang="0">
                  <a:pos x="2788" y="24"/>
                </a:cxn>
                <a:cxn ang="0">
                  <a:pos x="2900" y="14"/>
                </a:cxn>
                <a:cxn ang="0">
                  <a:pos x="3008" y="6"/>
                </a:cxn>
                <a:cxn ang="0">
                  <a:pos x="3112" y="0"/>
                </a:cxn>
              </a:cxnLst>
              <a:rect l="0" t="0" r="r" b="b"/>
              <a:pathLst>
                <a:path w="3112" h="584">
                  <a:moveTo>
                    <a:pt x="0" y="584"/>
                  </a:moveTo>
                  <a:lnTo>
                    <a:pt x="0" y="584"/>
                  </a:lnTo>
                  <a:lnTo>
                    <a:pt x="90" y="560"/>
                  </a:lnTo>
                  <a:lnTo>
                    <a:pt x="336" y="498"/>
                  </a:lnTo>
                  <a:lnTo>
                    <a:pt x="506" y="456"/>
                  </a:lnTo>
                  <a:lnTo>
                    <a:pt x="702" y="410"/>
                  </a:lnTo>
                  <a:lnTo>
                    <a:pt x="920" y="360"/>
                  </a:lnTo>
                  <a:lnTo>
                    <a:pt x="1154" y="306"/>
                  </a:lnTo>
                  <a:lnTo>
                    <a:pt x="1402" y="254"/>
                  </a:lnTo>
                  <a:lnTo>
                    <a:pt x="1656" y="202"/>
                  </a:lnTo>
                  <a:lnTo>
                    <a:pt x="1916" y="154"/>
                  </a:lnTo>
                  <a:lnTo>
                    <a:pt x="2174" y="108"/>
                  </a:lnTo>
                  <a:lnTo>
                    <a:pt x="2302" y="88"/>
                  </a:lnTo>
                  <a:lnTo>
                    <a:pt x="2426" y="68"/>
                  </a:lnTo>
                  <a:lnTo>
                    <a:pt x="2550" y="52"/>
                  </a:lnTo>
                  <a:lnTo>
                    <a:pt x="2670" y="36"/>
                  </a:lnTo>
                  <a:lnTo>
                    <a:pt x="2788" y="24"/>
                  </a:lnTo>
                  <a:lnTo>
                    <a:pt x="2900" y="14"/>
                  </a:lnTo>
                  <a:lnTo>
                    <a:pt x="3008" y="6"/>
                  </a:lnTo>
                  <a:lnTo>
                    <a:pt x="3112" y="0"/>
                  </a:lnTo>
                </a:path>
              </a:pathLst>
            </a:custGeom>
            <a:noFill/>
            <a:ln w="12">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useBgFill="1">
          <p:nvSpPr>
            <p:cNvPr id="21" name="Freeform 10"/>
            <p:cNvSpPr>
              <a:spLocks/>
            </p:cNvSpPr>
            <p:nvPr/>
          </p:nvSpPr>
          <p:spPr bwMode="hidden">
            <a:xfrm>
              <a:off x="-3905251" y="4294188"/>
              <a:ext cx="13027839" cy="1892300"/>
            </a:xfrm>
            <a:custGeom>
              <a:avLst/>
              <a:gdLst/>
              <a:ahLst/>
              <a:cxnLst>
                <a:cxn ang="0">
                  <a:pos x="8192" y="512"/>
                </a:cxn>
                <a:cxn ang="0">
                  <a:pos x="8040" y="570"/>
                </a:cxn>
                <a:cxn ang="0">
                  <a:pos x="7878" y="620"/>
                </a:cxn>
                <a:cxn ang="0">
                  <a:pos x="7706" y="666"/>
                </a:cxn>
                <a:cxn ang="0">
                  <a:pos x="7522" y="702"/>
                </a:cxn>
                <a:cxn ang="0">
                  <a:pos x="7322" y="730"/>
                </a:cxn>
                <a:cxn ang="0">
                  <a:pos x="7106" y="750"/>
                </a:cxn>
                <a:cxn ang="0">
                  <a:pos x="6872" y="762"/>
                </a:cxn>
                <a:cxn ang="0">
                  <a:pos x="6618" y="760"/>
                </a:cxn>
                <a:cxn ang="0">
                  <a:pos x="6342" y="750"/>
                </a:cxn>
                <a:cxn ang="0">
                  <a:pos x="6042" y="726"/>
                </a:cxn>
                <a:cxn ang="0">
                  <a:pos x="5716" y="690"/>
                </a:cxn>
                <a:cxn ang="0">
                  <a:pos x="5364" y="642"/>
                </a:cxn>
                <a:cxn ang="0">
                  <a:pos x="4982" y="578"/>
                </a:cxn>
                <a:cxn ang="0">
                  <a:pos x="4568" y="500"/>
                </a:cxn>
                <a:cxn ang="0">
                  <a:pos x="4122" y="406"/>
                </a:cxn>
                <a:cxn ang="0">
                  <a:pos x="3640" y="296"/>
                </a:cxn>
                <a:cxn ang="0">
                  <a:pos x="3396" y="240"/>
                </a:cxn>
                <a:cxn ang="0">
                  <a:pos x="2934" y="148"/>
                </a:cxn>
                <a:cxn ang="0">
                  <a:pos x="2512" y="82"/>
                </a:cxn>
                <a:cxn ang="0">
                  <a:pos x="2126" y="36"/>
                </a:cxn>
                <a:cxn ang="0">
                  <a:pos x="1776" y="10"/>
                </a:cxn>
                <a:cxn ang="0">
                  <a:pos x="1462" y="0"/>
                </a:cxn>
                <a:cxn ang="0">
                  <a:pos x="1182" y="4"/>
                </a:cxn>
                <a:cxn ang="0">
                  <a:pos x="934" y="20"/>
                </a:cxn>
                <a:cxn ang="0">
                  <a:pos x="716" y="44"/>
                </a:cxn>
                <a:cxn ang="0">
                  <a:pos x="530" y="74"/>
                </a:cxn>
                <a:cxn ang="0">
                  <a:pos x="374" y="108"/>
                </a:cxn>
                <a:cxn ang="0">
                  <a:pos x="248" y="144"/>
                </a:cxn>
                <a:cxn ang="0">
                  <a:pos x="148" y="176"/>
                </a:cxn>
                <a:cxn ang="0">
                  <a:pos x="48" y="216"/>
                </a:cxn>
                <a:cxn ang="0">
                  <a:pos x="0" y="240"/>
                </a:cxn>
                <a:cxn ang="0">
                  <a:pos x="8192" y="1192"/>
                </a:cxn>
                <a:cxn ang="0">
                  <a:pos x="8196" y="1186"/>
                </a:cxn>
                <a:cxn ang="0">
                  <a:pos x="8196" y="510"/>
                </a:cxn>
                <a:cxn ang="0">
                  <a:pos x="8192" y="512"/>
                </a:cxn>
              </a:cxnLst>
              <a:rect l="0" t="0" r="r" b="b"/>
              <a:pathLst>
                <a:path w="8196" h="1192">
                  <a:moveTo>
                    <a:pt x="8192" y="512"/>
                  </a:moveTo>
                  <a:lnTo>
                    <a:pt x="8192" y="512"/>
                  </a:lnTo>
                  <a:lnTo>
                    <a:pt x="8116" y="542"/>
                  </a:lnTo>
                  <a:lnTo>
                    <a:pt x="8040" y="570"/>
                  </a:lnTo>
                  <a:lnTo>
                    <a:pt x="7960" y="596"/>
                  </a:lnTo>
                  <a:lnTo>
                    <a:pt x="7878" y="620"/>
                  </a:lnTo>
                  <a:lnTo>
                    <a:pt x="7794" y="644"/>
                  </a:lnTo>
                  <a:lnTo>
                    <a:pt x="7706" y="666"/>
                  </a:lnTo>
                  <a:lnTo>
                    <a:pt x="7616" y="684"/>
                  </a:lnTo>
                  <a:lnTo>
                    <a:pt x="7522" y="702"/>
                  </a:lnTo>
                  <a:lnTo>
                    <a:pt x="7424" y="718"/>
                  </a:lnTo>
                  <a:lnTo>
                    <a:pt x="7322" y="730"/>
                  </a:lnTo>
                  <a:lnTo>
                    <a:pt x="7216" y="742"/>
                  </a:lnTo>
                  <a:lnTo>
                    <a:pt x="7106" y="750"/>
                  </a:lnTo>
                  <a:lnTo>
                    <a:pt x="6992" y="758"/>
                  </a:lnTo>
                  <a:lnTo>
                    <a:pt x="6872" y="762"/>
                  </a:lnTo>
                  <a:lnTo>
                    <a:pt x="6748" y="762"/>
                  </a:lnTo>
                  <a:lnTo>
                    <a:pt x="6618" y="760"/>
                  </a:lnTo>
                  <a:lnTo>
                    <a:pt x="6482" y="756"/>
                  </a:lnTo>
                  <a:lnTo>
                    <a:pt x="6342" y="750"/>
                  </a:lnTo>
                  <a:lnTo>
                    <a:pt x="6196" y="740"/>
                  </a:lnTo>
                  <a:lnTo>
                    <a:pt x="6042" y="726"/>
                  </a:lnTo>
                  <a:lnTo>
                    <a:pt x="5882" y="710"/>
                  </a:lnTo>
                  <a:lnTo>
                    <a:pt x="5716" y="690"/>
                  </a:lnTo>
                  <a:lnTo>
                    <a:pt x="5544" y="668"/>
                  </a:lnTo>
                  <a:lnTo>
                    <a:pt x="5364" y="642"/>
                  </a:lnTo>
                  <a:lnTo>
                    <a:pt x="5176" y="612"/>
                  </a:lnTo>
                  <a:lnTo>
                    <a:pt x="4982" y="578"/>
                  </a:lnTo>
                  <a:lnTo>
                    <a:pt x="4778" y="540"/>
                  </a:lnTo>
                  <a:lnTo>
                    <a:pt x="4568" y="500"/>
                  </a:lnTo>
                  <a:lnTo>
                    <a:pt x="4348" y="454"/>
                  </a:lnTo>
                  <a:lnTo>
                    <a:pt x="4122" y="406"/>
                  </a:lnTo>
                  <a:lnTo>
                    <a:pt x="3886" y="354"/>
                  </a:lnTo>
                  <a:lnTo>
                    <a:pt x="3640" y="296"/>
                  </a:lnTo>
                  <a:lnTo>
                    <a:pt x="3640" y="296"/>
                  </a:lnTo>
                  <a:lnTo>
                    <a:pt x="3396" y="240"/>
                  </a:lnTo>
                  <a:lnTo>
                    <a:pt x="3160" y="192"/>
                  </a:lnTo>
                  <a:lnTo>
                    <a:pt x="2934" y="148"/>
                  </a:lnTo>
                  <a:lnTo>
                    <a:pt x="2718" y="112"/>
                  </a:lnTo>
                  <a:lnTo>
                    <a:pt x="2512" y="82"/>
                  </a:lnTo>
                  <a:lnTo>
                    <a:pt x="2314" y="56"/>
                  </a:lnTo>
                  <a:lnTo>
                    <a:pt x="2126" y="36"/>
                  </a:lnTo>
                  <a:lnTo>
                    <a:pt x="1948" y="20"/>
                  </a:lnTo>
                  <a:lnTo>
                    <a:pt x="1776" y="10"/>
                  </a:lnTo>
                  <a:lnTo>
                    <a:pt x="1616" y="2"/>
                  </a:lnTo>
                  <a:lnTo>
                    <a:pt x="1462" y="0"/>
                  </a:lnTo>
                  <a:lnTo>
                    <a:pt x="1318" y="0"/>
                  </a:lnTo>
                  <a:lnTo>
                    <a:pt x="1182" y="4"/>
                  </a:lnTo>
                  <a:lnTo>
                    <a:pt x="1054" y="10"/>
                  </a:lnTo>
                  <a:lnTo>
                    <a:pt x="934" y="20"/>
                  </a:lnTo>
                  <a:lnTo>
                    <a:pt x="822" y="30"/>
                  </a:lnTo>
                  <a:lnTo>
                    <a:pt x="716" y="44"/>
                  </a:lnTo>
                  <a:lnTo>
                    <a:pt x="620" y="58"/>
                  </a:lnTo>
                  <a:lnTo>
                    <a:pt x="530" y="74"/>
                  </a:lnTo>
                  <a:lnTo>
                    <a:pt x="450" y="92"/>
                  </a:lnTo>
                  <a:lnTo>
                    <a:pt x="374" y="108"/>
                  </a:lnTo>
                  <a:lnTo>
                    <a:pt x="308" y="126"/>
                  </a:lnTo>
                  <a:lnTo>
                    <a:pt x="248" y="144"/>
                  </a:lnTo>
                  <a:lnTo>
                    <a:pt x="194" y="160"/>
                  </a:lnTo>
                  <a:lnTo>
                    <a:pt x="148" y="176"/>
                  </a:lnTo>
                  <a:lnTo>
                    <a:pt x="108" y="192"/>
                  </a:lnTo>
                  <a:lnTo>
                    <a:pt x="48" y="216"/>
                  </a:lnTo>
                  <a:lnTo>
                    <a:pt x="12" y="234"/>
                  </a:lnTo>
                  <a:lnTo>
                    <a:pt x="0" y="240"/>
                  </a:lnTo>
                  <a:lnTo>
                    <a:pt x="0" y="1192"/>
                  </a:lnTo>
                  <a:lnTo>
                    <a:pt x="8192" y="1192"/>
                  </a:lnTo>
                  <a:lnTo>
                    <a:pt x="8192" y="1192"/>
                  </a:lnTo>
                  <a:lnTo>
                    <a:pt x="8196" y="1186"/>
                  </a:lnTo>
                  <a:lnTo>
                    <a:pt x="8196" y="1186"/>
                  </a:lnTo>
                  <a:lnTo>
                    <a:pt x="8196" y="510"/>
                  </a:lnTo>
                  <a:lnTo>
                    <a:pt x="8196" y="510"/>
                  </a:lnTo>
                  <a:lnTo>
                    <a:pt x="8192" y="512"/>
                  </a:lnTo>
                  <a:lnTo>
                    <a:pt x="8192" y="512"/>
                  </a:lnTo>
                  <a:close/>
                </a:path>
              </a:pathLst>
            </a:custGeom>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2" name="Title Placeholder 1"/>
          <p:cNvSpPr>
            <a:spLocks noGrp="1"/>
          </p:cNvSpPr>
          <p:nvPr>
            <p:ph type="title"/>
          </p:nvPr>
        </p:nvSpPr>
        <p:spPr>
          <a:xfrm>
            <a:off x="457200" y="338328"/>
            <a:ext cx="8229600" cy="1252728"/>
          </a:xfrm>
          <a:prstGeom prst="rect">
            <a:avLst/>
          </a:prstGeom>
        </p:spPr>
        <p:txBody>
          <a:bodyPr vert="horz" lIns="91440" tIns="45720" rIns="91440" bIns="45720" rtlCol="0" anchor="ctr">
            <a:normAutofit/>
          </a:bodyPr>
          <a:lstStyle/>
          <a:p>
            <a:r>
              <a:rPr lang="ru-RU" smtClean="0"/>
              <a:t>Образец заголовка</a:t>
            </a:r>
            <a:endParaRPr lang="en-US" dirty="0"/>
          </a:p>
        </p:txBody>
      </p:sp>
      <p:sp>
        <p:nvSpPr>
          <p:cNvPr id="4" name="Date Placeholder 3"/>
          <p:cNvSpPr>
            <a:spLocks noGrp="1"/>
          </p:cNvSpPr>
          <p:nvPr>
            <p:ph type="dt" sz="half" idx="2"/>
          </p:nvPr>
        </p:nvSpPr>
        <p:spPr>
          <a:xfrm>
            <a:off x="5163672" y="6250164"/>
            <a:ext cx="3786690" cy="365125"/>
          </a:xfrm>
          <a:prstGeom prst="rect">
            <a:avLst/>
          </a:prstGeom>
        </p:spPr>
        <p:txBody>
          <a:bodyPr vert="horz" lIns="91440" tIns="45720" rIns="91440" bIns="45720" rtlCol="0" anchor="ctr"/>
          <a:lstStyle>
            <a:lvl1pPr algn="r">
              <a:defRPr sz="1000">
                <a:solidFill>
                  <a:schemeClr val="tx2"/>
                </a:solidFill>
              </a:defRPr>
            </a:lvl1pPr>
          </a:lstStyle>
          <a:p>
            <a:fld id="{B4C71EC6-210F-42DE-9C53-41977AD35B3D}" type="datetimeFigureOut">
              <a:rPr lang="ru-RU" smtClean="0"/>
              <a:pPr/>
              <a:t>22.04.2014</a:t>
            </a:fld>
            <a:endParaRPr lang="ru-RU"/>
          </a:p>
        </p:txBody>
      </p:sp>
      <p:sp>
        <p:nvSpPr>
          <p:cNvPr id="5" name="Footer Placeholder 4"/>
          <p:cNvSpPr>
            <a:spLocks noGrp="1"/>
          </p:cNvSpPr>
          <p:nvPr>
            <p:ph type="ftr" sz="quarter" idx="3"/>
          </p:nvPr>
        </p:nvSpPr>
        <p:spPr>
          <a:xfrm>
            <a:off x="193642" y="6250164"/>
            <a:ext cx="3786691" cy="365125"/>
          </a:xfrm>
          <a:prstGeom prst="rect">
            <a:avLst/>
          </a:prstGeom>
        </p:spPr>
        <p:txBody>
          <a:bodyPr vert="horz" lIns="91440" tIns="45720" rIns="91440" bIns="45720" rtlCol="0" anchor="ctr"/>
          <a:lstStyle>
            <a:lvl1pPr algn="l">
              <a:defRPr sz="1000">
                <a:solidFill>
                  <a:schemeClr val="tx2"/>
                </a:solidFill>
              </a:defRPr>
            </a:lvl1pPr>
          </a:lstStyle>
          <a:p>
            <a:endParaRPr lang="ru-RU"/>
          </a:p>
        </p:txBody>
      </p:sp>
      <p:sp>
        <p:nvSpPr>
          <p:cNvPr id="6" name="Slide Number Placeholder 5"/>
          <p:cNvSpPr>
            <a:spLocks noGrp="1"/>
          </p:cNvSpPr>
          <p:nvPr>
            <p:ph type="sldNum" sz="quarter" idx="4"/>
          </p:nvPr>
        </p:nvSpPr>
        <p:spPr>
          <a:xfrm>
            <a:off x="3991088" y="6250164"/>
            <a:ext cx="1161826" cy="365125"/>
          </a:xfrm>
          <a:prstGeom prst="rect">
            <a:avLst/>
          </a:prstGeom>
        </p:spPr>
        <p:txBody>
          <a:bodyPr vert="horz" lIns="91440" tIns="45720" rIns="91440" bIns="45720" rtlCol="0" anchor="ctr"/>
          <a:lstStyle>
            <a:lvl1pPr algn="ctr">
              <a:defRPr sz="1000">
                <a:solidFill>
                  <a:schemeClr val="tx2"/>
                </a:solidFill>
              </a:defRPr>
            </a:lvl1pPr>
          </a:lstStyle>
          <a:p>
            <a:fld id="{B19B0651-EE4F-4900-A07F-96A6BFA9D0F0}" type="slidenum">
              <a:rPr lang="ru-RU" smtClean="0"/>
              <a:pPr/>
              <a:t>‹#›</a:t>
            </a:fld>
            <a:endParaRPr lang="ru-RU"/>
          </a:p>
        </p:txBody>
      </p:sp>
      <p:sp>
        <p:nvSpPr>
          <p:cNvPr id="3" name="Text Placeholder 2"/>
          <p:cNvSpPr>
            <a:spLocks noGrp="1"/>
          </p:cNvSpPr>
          <p:nvPr>
            <p:ph type="body" idx="1"/>
          </p:nvPr>
        </p:nvSpPr>
        <p:spPr>
          <a:xfrm>
            <a:off x="872070" y="2675467"/>
            <a:ext cx="7408333" cy="3450696"/>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en-US" dirty="0"/>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Lst>
  <p:txStyles>
    <p:title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74320" indent="-274320" algn="l" defTabSz="914400" rtl="0" eaLnBrk="1" latinLnBrk="0" hangingPunct="1">
        <a:spcBef>
          <a:spcPct val="20000"/>
        </a:spcBef>
        <a:buClr>
          <a:schemeClr val="accent1"/>
        </a:buClr>
        <a:buSzPct val="100000"/>
        <a:buFont typeface="Symbol" pitchFamily="18" charset="2"/>
        <a:buChar char=""/>
        <a:defRPr sz="2400" kern="1200">
          <a:solidFill>
            <a:schemeClr val="tx2"/>
          </a:solidFill>
          <a:latin typeface="+mn-lt"/>
          <a:ea typeface="+mn-ea"/>
          <a:cs typeface="+mn-cs"/>
        </a:defRPr>
      </a:lvl1pPr>
      <a:lvl2pPr marL="576263" indent="-274320" algn="l" defTabSz="914400" rtl="0" eaLnBrk="1" latinLnBrk="0" hangingPunct="1">
        <a:spcBef>
          <a:spcPct val="20000"/>
        </a:spcBef>
        <a:buClr>
          <a:schemeClr val="accent1"/>
        </a:buClr>
        <a:buSzPct val="100000"/>
        <a:buFont typeface="Symbol" pitchFamily="18" charset="2"/>
        <a:buChar char=""/>
        <a:defRPr sz="2200" kern="1200">
          <a:solidFill>
            <a:schemeClr val="tx2"/>
          </a:solidFill>
          <a:latin typeface="+mn-lt"/>
          <a:ea typeface="+mn-ea"/>
          <a:cs typeface="+mn-cs"/>
        </a:defRPr>
      </a:lvl2pPr>
      <a:lvl3pPr marL="855663" indent="-228600" algn="l" defTabSz="914400" rtl="0" eaLnBrk="1" latinLnBrk="0" hangingPunct="1">
        <a:spcBef>
          <a:spcPct val="20000"/>
        </a:spcBef>
        <a:buClr>
          <a:schemeClr val="accent1"/>
        </a:buClr>
        <a:buSzPct val="100000"/>
        <a:buFont typeface="Symbol" pitchFamily="18" charset="2"/>
        <a:buChar char=""/>
        <a:defRPr sz="2000" kern="1200">
          <a:solidFill>
            <a:schemeClr val="tx2"/>
          </a:solidFill>
          <a:latin typeface="+mn-lt"/>
          <a:ea typeface="+mn-ea"/>
          <a:cs typeface="+mn-cs"/>
        </a:defRPr>
      </a:lvl3pPr>
      <a:lvl4pPr marL="1143000" indent="-228600" algn="l" defTabSz="914400" rtl="0" eaLnBrk="1" latinLnBrk="0" hangingPunct="1">
        <a:spcBef>
          <a:spcPct val="20000"/>
        </a:spcBef>
        <a:buClr>
          <a:schemeClr val="accent1"/>
        </a:buClr>
        <a:buSzPct val="100000"/>
        <a:buFont typeface="Symbol" pitchFamily="18" charset="2"/>
        <a:buChar char=""/>
        <a:defRPr sz="1800" kern="1200">
          <a:solidFill>
            <a:schemeClr val="tx2"/>
          </a:solidFill>
          <a:latin typeface="+mn-lt"/>
          <a:ea typeface="+mn-ea"/>
          <a:cs typeface="+mn-cs"/>
        </a:defRPr>
      </a:lvl4pPr>
      <a:lvl5pPr marL="1463040" indent="-228600" algn="l" defTabSz="914400" rtl="0" eaLnBrk="1" latinLnBrk="0" hangingPunct="1">
        <a:spcBef>
          <a:spcPct val="20000"/>
        </a:spcBef>
        <a:buClr>
          <a:schemeClr val="accent1"/>
        </a:buClr>
        <a:buSzPct val="100000"/>
        <a:buFont typeface="Symbol" pitchFamily="18" charset="2"/>
        <a:buChar char=""/>
        <a:defRPr sz="1600" kern="1200">
          <a:solidFill>
            <a:schemeClr val="tx2"/>
          </a:solidFill>
          <a:latin typeface="+mn-lt"/>
          <a:ea typeface="+mn-ea"/>
          <a:cs typeface="+mn-cs"/>
        </a:defRPr>
      </a:lvl5pPr>
      <a:lvl6pPr marL="178308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6pPr>
      <a:lvl7pPr marL="210312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7pPr>
      <a:lvl8pPr marL="242316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8pPr>
      <a:lvl9pPr marL="2743200" indent="-228600" algn="l" defTabSz="914400" rtl="0" eaLnBrk="1" latinLnBrk="0" hangingPunct="1">
        <a:spcBef>
          <a:spcPts val="384"/>
        </a:spcBef>
        <a:buClr>
          <a:schemeClr val="accent1"/>
        </a:buClr>
        <a:buFont typeface="Symbol" pitchFamily="18" charset="2"/>
        <a:buChar char="*"/>
        <a:defRPr sz="1400" kern="1200">
          <a:solidFill>
            <a:schemeClr val="tx2"/>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3.wmf"/><Relationship Id="rId5" Type="http://schemas.openxmlformats.org/officeDocument/2006/relationships/image" Target="../media/image12.wmf"/><Relationship Id="rId4" Type="http://schemas.openxmlformats.org/officeDocument/2006/relationships/image" Target="../media/image11.wmf"/></Relationships>
</file>

<file path=ppt/slides/_rels/slide11.xml.rels><?xml version="1.0" encoding="UTF-8" standalone="yes"?>
<Relationships xmlns="http://schemas.openxmlformats.org/package/2006/relationships"><Relationship Id="rId8" Type="http://schemas.openxmlformats.org/officeDocument/2006/relationships/image" Target="../media/image16.wmf"/><Relationship Id="rId3" Type="http://schemas.openxmlformats.org/officeDocument/2006/relationships/notesSlide" Target="../notesSlides/notesSlide11.xml"/><Relationship Id="rId7"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1.vml"/><Relationship Id="rId6" Type="http://schemas.openxmlformats.org/officeDocument/2006/relationships/image" Target="../media/image17.jpeg"/><Relationship Id="rId5" Type="http://schemas.openxmlformats.org/officeDocument/2006/relationships/image" Target="../media/image15.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9.wmf"/><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oleObject" Target="../embeddings/oleObject4.bin"/><Relationship Id="rId5" Type="http://schemas.openxmlformats.org/officeDocument/2006/relationships/image" Target="../media/image18.wmf"/><Relationship Id="rId4" Type="http://schemas.openxmlformats.org/officeDocument/2006/relationships/oleObject" Target="../embeddings/oleObject3.bin"/></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4.xml"/><Relationship Id="rId7" Type="http://schemas.openxmlformats.org/officeDocument/2006/relationships/image" Target="../media/image19.wmf"/><Relationship Id="rId2" Type="http://schemas.openxmlformats.org/officeDocument/2006/relationships/slideLayout" Target="../slideLayouts/slideLayout6.xml"/><Relationship Id="rId1" Type="http://schemas.openxmlformats.org/officeDocument/2006/relationships/vmlDrawing" Target="../drawings/vmlDrawing3.vml"/><Relationship Id="rId6" Type="http://schemas.openxmlformats.org/officeDocument/2006/relationships/oleObject" Target="../embeddings/oleObject6.bin"/><Relationship Id="rId11" Type="http://schemas.openxmlformats.org/officeDocument/2006/relationships/image" Target="../media/image26.wmf"/><Relationship Id="rId5" Type="http://schemas.openxmlformats.org/officeDocument/2006/relationships/image" Target="../media/image24.wmf"/><Relationship Id="rId10" Type="http://schemas.openxmlformats.org/officeDocument/2006/relationships/oleObject" Target="../embeddings/oleObject8.bin"/><Relationship Id="rId4" Type="http://schemas.openxmlformats.org/officeDocument/2006/relationships/oleObject" Target="../embeddings/oleObject5.bin"/><Relationship Id="rId9" Type="http://schemas.openxmlformats.org/officeDocument/2006/relationships/image" Target="../media/image25.wmf"/></Relationships>
</file>

<file path=ppt/slides/_rels/slide15.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oleObject" Target="../embeddings/oleObject11.bin"/><Relationship Id="rId3" Type="http://schemas.openxmlformats.org/officeDocument/2006/relationships/notesSlide" Target="../notesSlides/notesSlide15.xml"/><Relationship Id="rId7" Type="http://schemas.openxmlformats.org/officeDocument/2006/relationships/image" Target="../media/image34.png"/><Relationship Id="rId12" Type="http://schemas.openxmlformats.org/officeDocument/2006/relationships/image" Target="../media/image29.wmf"/><Relationship Id="rId2" Type="http://schemas.openxmlformats.org/officeDocument/2006/relationships/slideLayout" Target="../slideLayouts/slideLayout6.xml"/><Relationship Id="rId16" Type="http://schemas.openxmlformats.org/officeDocument/2006/relationships/image" Target="../media/image19.wmf"/><Relationship Id="rId1" Type="http://schemas.openxmlformats.org/officeDocument/2006/relationships/vmlDrawing" Target="../drawings/vmlDrawing4.vml"/><Relationship Id="rId6" Type="http://schemas.openxmlformats.org/officeDocument/2006/relationships/image" Target="../media/image33.png"/><Relationship Id="rId11" Type="http://schemas.openxmlformats.org/officeDocument/2006/relationships/oleObject" Target="../embeddings/oleObject10.bin"/><Relationship Id="rId5" Type="http://schemas.openxmlformats.org/officeDocument/2006/relationships/image" Target="../media/image32.png"/><Relationship Id="rId15" Type="http://schemas.openxmlformats.org/officeDocument/2006/relationships/oleObject" Target="../embeddings/oleObject12.bin"/><Relationship Id="rId10" Type="http://schemas.openxmlformats.org/officeDocument/2006/relationships/image" Target="../media/image28.wmf"/><Relationship Id="rId4" Type="http://schemas.openxmlformats.org/officeDocument/2006/relationships/image" Target="../media/image31.png"/><Relationship Id="rId9" Type="http://schemas.openxmlformats.org/officeDocument/2006/relationships/oleObject" Target="../embeddings/oleObject9.bin"/><Relationship Id="rId14" Type="http://schemas.openxmlformats.org/officeDocument/2006/relationships/image" Target="../media/image30.wmf"/></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36.wmf"/><Relationship Id="rId3" Type="http://schemas.openxmlformats.org/officeDocument/2006/relationships/notesSlide" Target="../notesSlides/notesSlide17.xml"/><Relationship Id="rId7" Type="http://schemas.openxmlformats.org/officeDocument/2006/relationships/oleObject" Target="../embeddings/oleObject14.bin"/><Relationship Id="rId12" Type="http://schemas.openxmlformats.org/officeDocument/2006/relationships/image" Target="../media/image38.wmf"/><Relationship Id="rId2" Type="http://schemas.openxmlformats.org/officeDocument/2006/relationships/slideLayout" Target="../slideLayouts/slideLayout6.xml"/><Relationship Id="rId1" Type="http://schemas.openxmlformats.org/officeDocument/2006/relationships/vmlDrawing" Target="../drawings/vmlDrawing5.vml"/><Relationship Id="rId6" Type="http://schemas.openxmlformats.org/officeDocument/2006/relationships/image" Target="../media/image19.wmf"/><Relationship Id="rId11" Type="http://schemas.openxmlformats.org/officeDocument/2006/relationships/oleObject" Target="../embeddings/oleObject16.bin"/><Relationship Id="rId5" Type="http://schemas.openxmlformats.org/officeDocument/2006/relationships/oleObject" Target="../embeddings/oleObject13.bin"/><Relationship Id="rId10" Type="http://schemas.openxmlformats.org/officeDocument/2006/relationships/image" Target="../media/image37.wmf"/><Relationship Id="rId4" Type="http://schemas.openxmlformats.org/officeDocument/2006/relationships/image" Target="../media/image39.png"/><Relationship Id="rId9" Type="http://schemas.openxmlformats.org/officeDocument/2006/relationships/oleObject" Target="../embeddings/oleObject15.bin"/></Relationships>
</file>

<file path=ppt/slides/_rels/slide1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42.jpeg"/></Relationships>
</file>

<file path=ppt/slides/_rels/slide21.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46.jpeg"/></Relationships>
</file>

<file path=ppt/slides/_rels/slide22.xml.rels><?xml version="1.0" encoding="UTF-8" standalone="yes"?>
<Relationships xmlns="http://schemas.openxmlformats.org/package/2006/relationships"><Relationship Id="rId3" Type="http://schemas.openxmlformats.org/officeDocument/2006/relationships/image" Target="../media/image47.emf"/><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2.xml"/><Relationship Id="rId1" Type="http://schemas.openxmlformats.org/officeDocument/2006/relationships/slideLayout" Target="../slideLayouts/slideLayout6.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24.xml.rels><?xml version="1.0" encoding="UTF-8" standalone="yes"?>
<Relationships xmlns="http://schemas.openxmlformats.org/package/2006/relationships"><Relationship Id="rId8" Type="http://schemas.openxmlformats.org/officeDocument/2006/relationships/image" Target="../media/image52.wmf"/><Relationship Id="rId3" Type="http://schemas.openxmlformats.org/officeDocument/2006/relationships/notesSlide" Target="../notesSlides/notesSlide23.xml"/><Relationship Id="rId7" Type="http://schemas.openxmlformats.org/officeDocument/2006/relationships/oleObject" Target="../embeddings/oleObject17.bin"/><Relationship Id="rId2" Type="http://schemas.openxmlformats.org/officeDocument/2006/relationships/slideLayout" Target="../slideLayouts/slideLayout6.xml"/><Relationship Id="rId1" Type="http://schemas.openxmlformats.org/officeDocument/2006/relationships/vmlDrawing" Target="../drawings/vmlDrawing6.v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4.xml"/><Relationship Id="rId1" Type="http://schemas.openxmlformats.org/officeDocument/2006/relationships/slideLayout" Target="../slideLayouts/slideLayout6.xml"/><Relationship Id="rId5" Type="http://schemas.openxmlformats.org/officeDocument/2006/relationships/image" Target="../media/image58.jpeg"/><Relationship Id="rId4" Type="http://schemas.openxmlformats.org/officeDocument/2006/relationships/image" Target="../media/image57.png"/></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8" Type="http://schemas.openxmlformats.org/officeDocument/2006/relationships/oleObject" Target="../embeddings/oleObject20.bin"/><Relationship Id="rId3" Type="http://schemas.openxmlformats.org/officeDocument/2006/relationships/notesSlide" Target="../notesSlides/notesSlide29.xml"/><Relationship Id="rId7" Type="http://schemas.openxmlformats.org/officeDocument/2006/relationships/image" Target="../media/image65.wmf"/><Relationship Id="rId2" Type="http://schemas.openxmlformats.org/officeDocument/2006/relationships/slideLayout" Target="../slideLayouts/slideLayout6.xml"/><Relationship Id="rId1" Type="http://schemas.openxmlformats.org/officeDocument/2006/relationships/vmlDrawing" Target="../drawings/vmlDrawing7.vml"/><Relationship Id="rId6" Type="http://schemas.openxmlformats.org/officeDocument/2006/relationships/oleObject" Target="../embeddings/oleObject19.bin"/><Relationship Id="rId11" Type="http://schemas.openxmlformats.org/officeDocument/2006/relationships/image" Target="../media/image67.wmf"/><Relationship Id="rId5" Type="http://schemas.openxmlformats.org/officeDocument/2006/relationships/image" Target="../media/image64.wmf"/><Relationship Id="rId10" Type="http://schemas.openxmlformats.org/officeDocument/2006/relationships/oleObject" Target="../embeddings/oleObject21.bin"/><Relationship Id="rId4" Type="http://schemas.openxmlformats.org/officeDocument/2006/relationships/oleObject" Target="../embeddings/oleObject18.bin"/><Relationship Id="rId9" Type="http://schemas.openxmlformats.org/officeDocument/2006/relationships/image" Target="../media/image66.wmf"/></Relationships>
</file>

<file path=ppt/slides/_rels/slide33.xml.rels><?xml version="1.0" encoding="UTF-8" standalone="yes"?>
<Relationships xmlns="http://schemas.openxmlformats.org/package/2006/relationships"><Relationship Id="rId8" Type="http://schemas.openxmlformats.org/officeDocument/2006/relationships/oleObject" Target="../embeddings/oleObject24.bin"/><Relationship Id="rId13" Type="http://schemas.openxmlformats.org/officeDocument/2006/relationships/image" Target="../media/image72.wmf"/><Relationship Id="rId3" Type="http://schemas.openxmlformats.org/officeDocument/2006/relationships/notesSlide" Target="../notesSlides/notesSlide30.xml"/><Relationship Id="rId7" Type="http://schemas.openxmlformats.org/officeDocument/2006/relationships/image" Target="../media/image69.wmf"/><Relationship Id="rId12" Type="http://schemas.openxmlformats.org/officeDocument/2006/relationships/oleObject" Target="../embeddings/oleObject26.bin"/><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23.bin"/><Relationship Id="rId11" Type="http://schemas.openxmlformats.org/officeDocument/2006/relationships/image" Target="../media/image71.wmf"/><Relationship Id="rId5" Type="http://schemas.openxmlformats.org/officeDocument/2006/relationships/image" Target="../media/image68.wmf"/><Relationship Id="rId10" Type="http://schemas.openxmlformats.org/officeDocument/2006/relationships/oleObject" Target="../embeddings/oleObject25.bin"/><Relationship Id="rId4" Type="http://schemas.openxmlformats.org/officeDocument/2006/relationships/oleObject" Target="../embeddings/oleObject22.bin"/><Relationship Id="rId9" Type="http://schemas.openxmlformats.org/officeDocument/2006/relationships/image" Target="../media/image70.wmf"/></Relationships>
</file>

<file path=ppt/slides/_rels/slide34.xml.rels><?xml version="1.0" encoding="UTF-8" standalone="yes"?>
<Relationships xmlns="http://schemas.openxmlformats.org/package/2006/relationships"><Relationship Id="rId3" Type="http://schemas.openxmlformats.org/officeDocument/2006/relationships/notesSlide" Target="../notesSlides/notesSlide31.xml"/><Relationship Id="rId7" Type="http://schemas.openxmlformats.org/officeDocument/2006/relationships/image" Target="../media/image73.wmf"/><Relationship Id="rId2" Type="http://schemas.openxmlformats.org/officeDocument/2006/relationships/slideLayout" Target="../slideLayouts/slideLayout6.xml"/><Relationship Id="rId1" Type="http://schemas.openxmlformats.org/officeDocument/2006/relationships/vmlDrawing" Target="../drawings/vmlDrawing9.vml"/><Relationship Id="rId6" Type="http://schemas.openxmlformats.org/officeDocument/2006/relationships/oleObject" Target="../embeddings/oleObject27.bin"/><Relationship Id="rId5" Type="http://schemas.openxmlformats.org/officeDocument/2006/relationships/image" Target="../media/image75.jpeg"/><Relationship Id="rId4" Type="http://schemas.openxmlformats.org/officeDocument/2006/relationships/image" Target="../media/image74.jpeg"/></Relationships>
</file>

<file path=ppt/slides/_rels/slide35.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notesSlide" Target="../notesSlides/notesSlide32.xml"/><Relationship Id="rId7" Type="http://schemas.openxmlformats.org/officeDocument/2006/relationships/image" Target="../media/image77.wmf"/><Relationship Id="rId2" Type="http://schemas.openxmlformats.org/officeDocument/2006/relationships/slideLayout" Target="../slideLayouts/slideLayout6.xml"/><Relationship Id="rId1" Type="http://schemas.openxmlformats.org/officeDocument/2006/relationships/vmlDrawing" Target="../drawings/vmlDrawing10.vml"/><Relationship Id="rId6" Type="http://schemas.openxmlformats.org/officeDocument/2006/relationships/oleObject" Target="../embeddings/oleObject29.bin"/><Relationship Id="rId5" Type="http://schemas.openxmlformats.org/officeDocument/2006/relationships/image" Target="../media/image76.wmf"/><Relationship Id="rId4" Type="http://schemas.openxmlformats.org/officeDocument/2006/relationships/oleObject" Target="../embeddings/oleObject28.bin"/><Relationship Id="rId9" Type="http://schemas.openxmlformats.org/officeDocument/2006/relationships/image" Target="../media/image78.wmf"/></Relationships>
</file>

<file path=ppt/slides/_rels/slide36.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33.xml"/><Relationship Id="rId1" Type="http://schemas.openxmlformats.org/officeDocument/2006/relationships/slideLayout" Target="../slideLayouts/slideLayout6.xml"/><Relationship Id="rId6" Type="http://schemas.openxmlformats.org/officeDocument/2006/relationships/image" Target="../media/image62.jpeg"/><Relationship Id="rId5" Type="http://schemas.openxmlformats.org/officeDocument/2006/relationships/image" Target="../media/image75.jpeg"/><Relationship Id="rId4" Type="http://schemas.openxmlformats.org/officeDocument/2006/relationships/image" Target="../media/image79.jpeg"/></Relationships>
</file>

<file path=ppt/slides/_rels/slide37.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38.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35.xml"/><Relationship Id="rId1" Type="http://schemas.openxmlformats.org/officeDocument/2006/relationships/slideLayout" Target="../slideLayouts/slideLayout6.xml"/><Relationship Id="rId6" Type="http://schemas.openxmlformats.org/officeDocument/2006/relationships/image" Target="../media/image85.png"/><Relationship Id="rId5" Type="http://schemas.openxmlformats.org/officeDocument/2006/relationships/image" Target="../media/image84.jpeg"/><Relationship Id="rId4" Type="http://schemas.openxmlformats.org/officeDocument/2006/relationships/image" Target="../media/image83.jpeg"/></Relationships>
</file>

<file path=ppt/slides/_rels/slide3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36.xml"/><Relationship Id="rId1" Type="http://schemas.openxmlformats.org/officeDocument/2006/relationships/slideLayout" Target="../slideLayouts/slideLayout6.xml"/><Relationship Id="rId6" Type="http://schemas.openxmlformats.org/officeDocument/2006/relationships/image" Target="../media/image89.png"/><Relationship Id="rId5" Type="http://schemas.openxmlformats.org/officeDocument/2006/relationships/image" Target="../media/image88.png"/><Relationship Id="rId4" Type="http://schemas.openxmlformats.org/officeDocument/2006/relationships/image" Target="../media/image8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yntool.solab.rshu.ru/" TargetMode="External"/><Relationship Id="rId2" Type="http://schemas.openxmlformats.org/officeDocument/2006/relationships/hyperlink" Target="http://satin.rshu.ru/" TargetMode="Externa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8" Type="http://schemas.openxmlformats.org/officeDocument/2006/relationships/image" Target="../media/image96.wmf"/><Relationship Id="rId3" Type="http://schemas.openxmlformats.org/officeDocument/2006/relationships/image" Target="../media/image97.png"/><Relationship Id="rId7"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1.vml"/><Relationship Id="rId6" Type="http://schemas.openxmlformats.org/officeDocument/2006/relationships/image" Target="../media/image95.wmf"/><Relationship Id="rId5" Type="http://schemas.openxmlformats.org/officeDocument/2006/relationships/oleObject" Target="../embeddings/oleObject31.bin"/><Relationship Id="rId4" Type="http://schemas.openxmlformats.org/officeDocument/2006/relationships/image" Target="../media/image9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jpe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emf"/></Relationships>
</file>

<file path=ppt/slides/_rels/slide58.xml.rels><?xml version="1.0" encoding="UTF-8" standalone="yes"?>
<Relationships xmlns="http://schemas.openxmlformats.org/package/2006/relationships"><Relationship Id="rId8" Type="http://schemas.openxmlformats.org/officeDocument/2006/relationships/oleObject" Target="../embeddings/oleObject35.bin"/><Relationship Id="rId3" Type="http://schemas.openxmlformats.org/officeDocument/2006/relationships/oleObject" Target="../embeddings/oleObject33.bin"/><Relationship Id="rId7" Type="http://schemas.openxmlformats.org/officeDocument/2006/relationships/image" Target="../media/image108.wmf"/><Relationship Id="rId2" Type="http://schemas.openxmlformats.org/officeDocument/2006/relationships/slideLayout" Target="../slideLayouts/slideLayout2.xml"/><Relationship Id="rId1" Type="http://schemas.openxmlformats.org/officeDocument/2006/relationships/vmlDrawing" Target="../drawings/vmlDrawing12.vml"/><Relationship Id="rId6" Type="http://schemas.openxmlformats.org/officeDocument/2006/relationships/oleObject" Target="../embeddings/oleObject34.bin"/><Relationship Id="rId5" Type="http://schemas.openxmlformats.org/officeDocument/2006/relationships/image" Target="../media/image110.wmf"/><Relationship Id="rId10" Type="http://schemas.openxmlformats.org/officeDocument/2006/relationships/image" Target="../media/image106.png"/><Relationship Id="rId4" Type="http://schemas.openxmlformats.org/officeDocument/2006/relationships/image" Target="../media/image107.wmf"/><Relationship Id="rId9" Type="http://schemas.openxmlformats.org/officeDocument/2006/relationships/image" Target="../media/image109.wmf"/></Relationships>
</file>

<file path=ppt/slides/_rels/slide59.xml.rels><?xml version="1.0" encoding="UTF-8" standalone="yes"?>
<Relationships xmlns="http://schemas.openxmlformats.org/package/2006/relationships"><Relationship Id="rId3" Type="http://schemas.openxmlformats.org/officeDocument/2006/relationships/oleObject" Target="../embeddings/oleObject36.bin"/><Relationship Id="rId7" Type="http://schemas.openxmlformats.org/officeDocument/2006/relationships/image" Target="../media/image106.png"/><Relationship Id="rId2" Type="http://schemas.openxmlformats.org/officeDocument/2006/relationships/slideLayout" Target="../slideLayouts/slideLayout2.xml"/><Relationship Id="rId1" Type="http://schemas.openxmlformats.org/officeDocument/2006/relationships/vmlDrawing" Target="../drawings/vmlDrawing13.vml"/><Relationship Id="rId6" Type="http://schemas.openxmlformats.org/officeDocument/2006/relationships/image" Target="../media/image112.wmf"/><Relationship Id="rId5" Type="http://schemas.openxmlformats.org/officeDocument/2006/relationships/oleObject" Target="../embeddings/oleObject37.bin"/><Relationship Id="rId4" Type="http://schemas.openxmlformats.org/officeDocument/2006/relationships/image" Target="../media/image111.w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Заголовок 6"/>
          <p:cNvSpPr>
            <a:spLocks noGrp="1"/>
          </p:cNvSpPr>
          <p:nvPr>
            <p:ph type="ctrTitle"/>
          </p:nvPr>
        </p:nvSpPr>
        <p:spPr>
          <a:xfrm>
            <a:off x="685800" y="1720902"/>
            <a:ext cx="7772400" cy="1250900"/>
          </a:xfrm>
        </p:spPr>
        <p:txBody>
          <a:bodyPr>
            <a:noAutofit/>
          </a:bodyPr>
          <a:lstStyle/>
          <a:p>
            <a:r>
              <a:rPr lang="ru-RU" sz="2400" b="1" dirty="0" smtClean="0"/>
              <a:t>Солне</a:t>
            </a:r>
            <a:r>
              <a:rPr lang="en-US" sz="2400" b="1" dirty="0" smtClean="0"/>
              <a:t>ч</a:t>
            </a:r>
            <a:r>
              <a:rPr lang="ru-RU" sz="2400" b="1" dirty="0" smtClean="0"/>
              <a:t>ный блик</a:t>
            </a:r>
            <a:r>
              <a:rPr lang="en-US" sz="2400" b="1" dirty="0" smtClean="0"/>
              <a:t/>
            </a:r>
            <a:br>
              <a:rPr lang="en-US" sz="2400" b="1" dirty="0" smtClean="0"/>
            </a:br>
            <a:r>
              <a:rPr lang="ru-RU" sz="2400" b="1" dirty="0" smtClean="0"/>
              <a:t>как «инструмент» исследования </a:t>
            </a:r>
            <a:r>
              <a:rPr lang="en-US" sz="2400" b="1" dirty="0" smtClean="0"/>
              <a:t>О</a:t>
            </a:r>
            <a:r>
              <a:rPr lang="ru-RU" sz="2400" b="1" dirty="0" smtClean="0"/>
              <a:t>кеана из </a:t>
            </a:r>
            <a:r>
              <a:rPr lang="en-US" sz="2400" b="1" dirty="0" smtClean="0"/>
              <a:t>К</a:t>
            </a:r>
            <a:r>
              <a:rPr lang="ru-RU" sz="2400" b="1" dirty="0" smtClean="0"/>
              <a:t>осмоса</a:t>
            </a:r>
          </a:p>
        </p:txBody>
      </p:sp>
      <p:sp>
        <p:nvSpPr>
          <p:cNvPr id="17" name="Подзаголовок 16"/>
          <p:cNvSpPr>
            <a:spLocks noGrp="1"/>
          </p:cNvSpPr>
          <p:nvPr>
            <p:ph type="subTitle" idx="1"/>
          </p:nvPr>
        </p:nvSpPr>
        <p:spPr>
          <a:xfrm>
            <a:off x="1371600" y="3429000"/>
            <a:ext cx="6400800" cy="1473200"/>
          </a:xfrm>
        </p:spPr>
        <p:txBody>
          <a:bodyPr>
            <a:normAutofit/>
          </a:bodyPr>
          <a:lstStyle/>
          <a:p>
            <a:r>
              <a:rPr lang="ru-RU" dirty="0">
                <a:solidFill>
                  <a:schemeClr val="tx1"/>
                </a:solidFill>
              </a:rPr>
              <a:t>Специальность 25.00.28 – </a:t>
            </a:r>
            <a:r>
              <a:rPr lang="ru-RU" dirty="0" smtClean="0">
                <a:solidFill>
                  <a:schemeClr val="tx1"/>
                </a:solidFill>
              </a:rPr>
              <a:t>Океанология</a:t>
            </a:r>
            <a:br>
              <a:rPr lang="ru-RU" dirty="0" smtClean="0">
                <a:solidFill>
                  <a:schemeClr val="tx1"/>
                </a:solidFill>
              </a:rPr>
            </a:br>
            <a:endParaRPr lang="ru-RU" dirty="0" smtClean="0">
              <a:solidFill>
                <a:schemeClr val="tx1"/>
              </a:solidFill>
            </a:endParaRPr>
          </a:p>
          <a:p>
            <a:r>
              <a:rPr lang="ru-RU" dirty="0" smtClean="0">
                <a:solidFill>
                  <a:schemeClr val="tx1"/>
                </a:solidFill>
              </a:rPr>
              <a:t>Диссертация </a:t>
            </a:r>
            <a:r>
              <a:rPr lang="ru-RU" dirty="0">
                <a:solidFill>
                  <a:schemeClr val="tx1"/>
                </a:solidFill>
              </a:rPr>
              <a:t>на соискание ученой степени</a:t>
            </a:r>
          </a:p>
          <a:p>
            <a:r>
              <a:rPr lang="ru-RU" dirty="0">
                <a:solidFill>
                  <a:schemeClr val="tx1"/>
                </a:solidFill>
              </a:rPr>
              <a:t>кандидата </a:t>
            </a:r>
            <a:r>
              <a:rPr lang="ru-RU" dirty="0" smtClean="0">
                <a:solidFill>
                  <a:schemeClr val="tx1"/>
                </a:solidFill>
              </a:rPr>
              <a:t>физико-математических </a:t>
            </a:r>
            <a:r>
              <a:rPr lang="ru-RU" dirty="0">
                <a:solidFill>
                  <a:schemeClr val="tx1"/>
                </a:solidFill>
              </a:rPr>
              <a:t>наук</a:t>
            </a:r>
            <a:endParaRPr lang="en-US" dirty="0">
              <a:solidFill>
                <a:schemeClr val="tx1"/>
              </a:solidFill>
            </a:endParaRPr>
          </a:p>
          <a:p>
            <a:endParaRPr lang="en-US" dirty="0">
              <a:solidFill>
                <a:schemeClr val="tx1"/>
              </a:solidFill>
            </a:endParaRPr>
          </a:p>
        </p:txBody>
      </p:sp>
      <p:sp>
        <p:nvSpPr>
          <p:cNvPr id="9" name="TextBox 8"/>
          <p:cNvSpPr txBox="1"/>
          <p:nvPr/>
        </p:nvSpPr>
        <p:spPr>
          <a:xfrm>
            <a:off x="587577" y="188640"/>
            <a:ext cx="7968848" cy="892552"/>
          </a:xfrm>
          <a:prstGeom prst="rect">
            <a:avLst/>
          </a:prstGeom>
          <a:noFill/>
        </p:spPr>
        <p:txBody>
          <a:bodyPr wrap="none" rtlCol="0">
            <a:spAutoFit/>
          </a:bodyPr>
          <a:lstStyle/>
          <a:p>
            <a:pPr algn="ctr"/>
            <a:r>
              <a:rPr lang="ru-RU" sz="2000" dirty="0" smtClean="0"/>
              <a:t>Российский Государственный Гидрометеорологический Университет</a:t>
            </a:r>
          </a:p>
          <a:p>
            <a:pPr algn="ctr">
              <a:lnSpc>
                <a:spcPct val="80000"/>
              </a:lnSpc>
            </a:pPr>
            <a:r>
              <a:rPr lang="ru-RU" sz="2000" dirty="0" smtClean="0"/>
              <a:t/>
            </a:r>
            <a:br>
              <a:rPr lang="ru-RU" sz="2000" dirty="0" smtClean="0"/>
            </a:br>
            <a:r>
              <a:rPr lang="ru-RU" sz="2000" dirty="0" smtClean="0"/>
              <a:t>Лаборатория Спутниковой Океанографии</a:t>
            </a:r>
          </a:p>
        </p:txBody>
      </p:sp>
      <p:cxnSp>
        <p:nvCxnSpPr>
          <p:cNvPr id="11" name="Прямая соединительная линия 10"/>
          <p:cNvCxnSpPr/>
          <p:nvPr/>
        </p:nvCxnSpPr>
        <p:spPr>
          <a:xfrm>
            <a:off x="1512000" y="650305"/>
            <a:ext cx="612000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Прямоугольник 11"/>
          <p:cNvSpPr/>
          <p:nvPr/>
        </p:nvSpPr>
        <p:spPr>
          <a:xfrm>
            <a:off x="2286000" y="1320789"/>
            <a:ext cx="4572000" cy="400110"/>
          </a:xfrm>
          <a:prstGeom prst="rect">
            <a:avLst/>
          </a:prstGeom>
        </p:spPr>
        <p:txBody>
          <a:bodyPr>
            <a:spAutoFit/>
          </a:bodyPr>
          <a:lstStyle/>
          <a:p>
            <a:pPr algn="ctr"/>
            <a:r>
              <a:rPr lang="ru-RU" sz="2000" b="1" dirty="0">
                <a:latin typeface="+mj-lt"/>
              </a:rPr>
              <a:t>Мясоедов Александр </a:t>
            </a:r>
            <a:r>
              <a:rPr lang="ru-RU" sz="2000" b="1" dirty="0" smtClean="0">
                <a:latin typeface="+mj-lt"/>
              </a:rPr>
              <a:t>Германович</a:t>
            </a:r>
            <a:endParaRPr lang="en-US" sz="2000" b="1" dirty="0">
              <a:latin typeface="+mj-lt"/>
            </a:endParaRPr>
          </a:p>
        </p:txBody>
      </p:sp>
      <p:sp>
        <p:nvSpPr>
          <p:cNvPr id="13" name="Прямоугольник 12"/>
          <p:cNvSpPr/>
          <p:nvPr/>
        </p:nvSpPr>
        <p:spPr>
          <a:xfrm>
            <a:off x="4283968" y="5005628"/>
            <a:ext cx="4572000" cy="1015663"/>
          </a:xfrm>
          <a:prstGeom prst="rect">
            <a:avLst/>
          </a:prstGeom>
        </p:spPr>
        <p:txBody>
          <a:bodyPr>
            <a:spAutoFit/>
          </a:bodyPr>
          <a:lstStyle/>
          <a:p>
            <a:pPr algn="r"/>
            <a:r>
              <a:rPr lang="ru-RU" sz="2000" dirty="0"/>
              <a:t>Научный руководитель:</a:t>
            </a:r>
          </a:p>
          <a:p>
            <a:pPr algn="r"/>
            <a:r>
              <a:rPr lang="ru-RU" sz="2000" dirty="0" smtClean="0"/>
              <a:t>д.ф.-м.н., профессор</a:t>
            </a:r>
          </a:p>
          <a:p>
            <a:pPr algn="r"/>
            <a:r>
              <a:rPr lang="ru-RU" sz="2000" dirty="0" smtClean="0"/>
              <a:t>Кудрявцев В.Н.</a:t>
            </a:r>
            <a:endParaRPr lang="en-US" sz="2000" dirty="0"/>
          </a:p>
        </p:txBody>
      </p:sp>
      <p:sp>
        <p:nvSpPr>
          <p:cNvPr id="15" name="Прямоугольник 14"/>
          <p:cNvSpPr/>
          <p:nvPr/>
        </p:nvSpPr>
        <p:spPr>
          <a:xfrm>
            <a:off x="2845410" y="6093296"/>
            <a:ext cx="3453189" cy="400110"/>
          </a:xfrm>
          <a:prstGeom prst="rect">
            <a:avLst/>
          </a:prstGeom>
        </p:spPr>
        <p:txBody>
          <a:bodyPr wrap="none">
            <a:spAutoFit/>
          </a:bodyPr>
          <a:lstStyle/>
          <a:p>
            <a:r>
              <a:rPr lang="ru-RU" sz="2000" dirty="0"/>
              <a:t>Санкт-Петербург – </a:t>
            </a:r>
            <a:r>
              <a:rPr lang="en-US" sz="2000" dirty="0" smtClean="0"/>
              <a:t>24.04.</a:t>
            </a:r>
            <a:r>
              <a:rPr lang="ru-RU" sz="2000" dirty="0" smtClean="0"/>
              <a:t>201</a:t>
            </a:r>
            <a:r>
              <a:rPr lang="en-US" sz="2000" dirty="0" smtClean="0"/>
              <a:t>4</a:t>
            </a:r>
            <a:endParaRPr lang="en-US" sz="2000" dirty="0"/>
          </a:p>
        </p:txBody>
      </p:sp>
    </p:spTree>
    <p:extLst>
      <p:ext uri="{BB962C8B-B14F-4D97-AF65-F5344CB8AC3E}">
        <p14:creationId xmlns:p14="http://schemas.microsoft.com/office/powerpoint/2010/main" val="3764964236"/>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a:grpSpLocks/>
          </p:cNvGrpSpPr>
          <p:nvPr/>
        </p:nvGrpSpPr>
        <p:grpSpPr bwMode="auto">
          <a:xfrm>
            <a:off x="1079500" y="542928"/>
            <a:ext cx="6985000" cy="4278313"/>
            <a:chOff x="1830" y="2146"/>
            <a:chExt cx="8545" cy="5378"/>
          </a:xfrm>
        </p:grpSpPr>
        <p:grpSp>
          <p:nvGrpSpPr>
            <p:cNvPr id="3" name="Group 85"/>
            <p:cNvGrpSpPr>
              <a:grpSpLocks/>
            </p:cNvGrpSpPr>
            <p:nvPr/>
          </p:nvGrpSpPr>
          <p:grpSpPr bwMode="auto">
            <a:xfrm>
              <a:off x="1946" y="5564"/>
              <a:ext cx="2277" cy="204"/>
              <a:chOff x="1946" y="14014"/>
              <a:chExt cx="2277" cy="204"/>
            </a:xfrm>
          </p:grpSpPr>
          <p:sp>
            <p:nvSpPr>
              <p:cNvPr id="6232" name="Freeform 93"/>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33" name="Freeform 92"/>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4" name="Freeform 91"/>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5" name="Freeform 90"/>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6" name="Freeform 89"/>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37" name="Freeform 88"/>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8" name="Freeform 87"/>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9" name="Freeform 86"/>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4" name="Group 76"/>
            <p:cNvGrpSpPr>
              <a:grpSpLocks/>
            </p:cNvGrpSpPr>
            <p:nvPr/>
          </p:nvGrpSpPr>
          <p:grpSpPr bwMode="auto">
            <a:xfrm>
              <a:off x="3984" y="5570"/>
              <a:ext cx="2277" cy="204"/>
              <a:chOff x="1946" y="14014"/>
              <a:chExt cx="2277" cy="204"/>
            </a:xfrm>
          </p:grpSpPr>
          <p:sp>
            <p:nvSpPr>
              <p:cNvPr id="6224" name="Freeform 84"/>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5" name="Freeform 83"/>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6" name="Freeform 82"/>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7" name="Freeform 81"/>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8" name="Freeform 80"/>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9" name="Freeform 79"/>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0" name="Freeform 78"/>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31" name="Freeform 77"/>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5" name="Group 67"/>
            <p:cNvGrpSpPr>
              <a:grpSpLocks/>
            </p:cNvGrpSpPr>
            <p:nvPr/>
          </p:nvGrpSpPr>
          <p:grpSpPr bwMode="auto">
            <a:xfrm>
              <a:off x="6021" y="5570"/>
              <a:ext cx="2277" cy="204"/>
              <a:chOff x="1946" y="14014"/>
              <a:chExt cx="2277" cy="204"/>
            </a:xfrm>
          </p:grpSpPr>
          <p:sp>
            <p:nvSpPr>
              <p:cNvPr id="6216" name="Freeform 75"/>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17" name="Freeform 74"/>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8" name="Freeform 73"/>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9" name="Freeform 72"/>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0" name="Freeform 71"/>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21" name="Freeform 70"/>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2" name="Freeform 69"/>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23" name="Freeform 68"/>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6" name="Group 58"/>
            <p:cNvGrpSpPr>
              <a:grpSpLocks/>
            </p:cNvGrpSpPr>
            <p:nvPr/>
          </p:nvGrpSpPr>
          <p:grpSpPr bwMode="auto">
            <a:xfrm>
              <a:off x="8058" y="5564"/>
              <a:ext cx="2277" cy="204"/>
              <a:chOff x="1946" y="14014"/>
              <a:chExt cx="2277" cy="204"/>
            </a:xfrm>
          </p:grpSpPr>
          <p:sp>
            <p:nvSpPr>
              <p:cNvPr id="6208" name="Freeform 66"/>
              <p:cNvSpPr>
                <a:spLocks/>
              </p:cNvSpPr>
              <p:nvPr/>
            </p:nvSpPr>
            <p:spPr bwMode="auto">
              <a:xfrm>
                <a:off x="1946"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09" name="Freeform 65"/>
              <p:cNvSpPr>
                <a:spLocks/>
              </p:cNvSpPr>
              <p:nvPr/>
            </p:nvSpPr>
            <p:spPr bwMode="auto">
              <a:xfrm>
                <a:off x="2455"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0" name="Freeform 64"/>
              <p:cNvSpPr>
                <a:spLocks/>
              </p:cNvSpPr>
              <p:nvPr/>
            </p:nvSpPr>
            <p:spPr bwMode="auto">
              <a:xfrm>
                <a:off x="2964" y="1401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1" name="Freeform 63"/>
              <p:cNvSpPr>
                <a:spLocks/>
              </p:cNvSpPr>
              <p:nvPr/>
            </p:nvSpPr>
            <p:spPr bwMode="auto">
              <a:xfrm>
                <a:off x="3474" y="1401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2" name="Freeform 62"/>
              <p:cNvSpPr>
                <a:spLocks/>
              </p:cNvSpPr>
              <p:nvPr/>
            </p:nvSpPr>
            <p:spPr bwMode="auto">
              <a:xfrm>
                <a:off x="2186"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0" y="29"/>
                      <a:pt x="0" y="1"/>
                    </a:cubicBezTo>
                  </a:path>
                </a:pathLst>
              </a:custGeom>
              <a:solidFill>
                <a:srgbClr val="DAEEF3"/>
              </a:solidFill>
              <a:ln w="12700" cap="rnd">
                <a:solidFill>
                  <a:srgbClr val="000000"/>
                </a:solidFill>
                <a:round/>
                <a:headEnd/>
                <a:tailEnd/>
              </a:ln>
            </p:spPr>
            <p:txBody>
              <a:bodyPr/>
              <a:lstStyle/>
              <a:p>
                <a:endParaRPr lang="en-US"/>
              </a:p>
            </p:txBody>
          </p:sp>
          <p:sp>
            <p:nvSpPr>
              <p:cNvPr id="6213" name="Freeform 61"/>
              <p:cNvSpPr>
                <a:spLocks/>
              </p:cNvSpPr>
              <p:nvPr/>
            </p:nvSpPr>
            <p:spPr bwMode="auto">
              <a:xfrm>
                <a:off x="2695"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4" name="Freeform 60"/>
              <p:cNvSpPr>
                <a:spLocks/>
              </p:cNvSpPr>
              <p:nvPr/>
            </p:nvSpPr>
            <p:spPr bwMode="auto">
              <a:xfrm>
                <a:off x="3204" y="14134"/>
                <a:ext cx="510" cy="84"/>
              </a:xfrm>
              <a:custGeom>
                <a:avLst/>
                <a:gdLst>
                  <a:gd name="T0" fmla="*/ 26527 w 290"/>
                  <a:gd name="T1" fmla="*/ 0 h 48"/>
                  <a:gd name="T2" fmla="*/ 1325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sp>
            <p:nvSpPr>
              <p:cNvPr id="6215" name="Freeform 59"/>
              <p:cNvSpPr>
                <a:spLocks/>
              </p:cNvSpPr>
              <p:nvPr/>
            </p:nvSpPr>
            <p:spPr bwMode="auto">
              <a:xfrm>
                <a:off x="3714" y="14134"/>
                <a:ext cx="509" cy="84"/>
              </a:xfrm>
              <a:custGeom>
                <a:avLst/>
                <a:gdLst>
                  <a:gd name="T0" fmla="*/ 26099 w 290"/>
                  <a:gd name="T1" fmla="*/ 0 h 48"/>
                  <a:gd name="T2" fmla="*/ 13095 w 290"/>
                  <a:gd name="T3" fmla="*/ 4223 h 48"/>
                  <a:gd name="T4" fmla="*/ 0 w 290"/>
                  <a:gd name="T5" fmla="*/ 114 h 48"/>
                  <a:gd name="T6" fmla="*/ 0 60000 65536"/>
                  <a:gd name="T7" fmla="*/ 0 60000 65536"/>
                  <a:gd name="T8" fmla="*/ 0 60000 65536"/>
                </a:gdLst>
                <a:ahLst/>
                <a:cxnLst>
                  <a:cxn ang="T6">
                    <a:pos x="T0" y="T1"/>
                  </a:cxn>
                  <a:cxn ang="T7">
                    <a:pos x="T2" y="T3"/>
                  </a:cxn>
                  <a:cxn ang="T8">
                    <a:pos x="T4" y="T5"/>
                  </a:cxn>
                </a:cxnLst>
                <a:rect l="0" t="0" r="r" b="b"/>
                <a:pathLst>
                  <a:path w="290" h="48">
                    <a:moveTo>
                      <a:pt x="290" y="0"/>
                    </a:moveTo>
                    <a:cubicBezTo>
                      <a:pt x="270" y="29"/>
                      <a:pt x="212" y="48"/>
                      <a:pt x="145" y="48"/>
                    </a:cubicBezTo>
                    <a:cubicBezTo>
                      <a:pt x="79" y="48"/>
                      <a:pt x="21" y="29"/>
                      <a:pt x="0" y="1"/>
                    </a:cubicBezTo>
                  </a:path>
                </a:pathLst>
              </a:custGeom>
              <a:solidFill>
                <a:srgbClr val="DAEEF3"/>
              </a:solidFill>
              <a:ln w="12700" cap="rnd">
                <a:solidFill>
                  <a:srgbClr val="000000"/>
                </a:solidFill>
                <a:round/>
                <a:headEnd/>
                <a:tailEnd/>
              </a:ln>
            </p:spPr>
            <p:txBody>
              <a:bodyPr/>
              <a:lstStyle/>
              <a:p>
                <a:endParaRPr lang="en-US"/>
              </a:p>
            </p:txBody>
          </p:sp>
        </p:grpSp>
        <p:grpSp>
          <p:nvGrpSpPr>
            <p:cNvPr id="7" name="Group 51"/>
            <p:cNvGrpSpPr>
              <a:grpSpLocks/>
            </p:cNvGrpSpPr>
            <p:nvPr/>
          </p:nvGrpSpPr>
          <p:grpSpPr bwMode="auto">
            <a:xfrm>
              <a:off x="3369" y="6483"/>
              <a:ext cx="1432" cy="1041"/>
              <a:chOff x="6021" y="14648"/>
              <a:chExt cx="1432" cy="1041"/>
            </a:xfrm>
          </p:grpSpPr>
          <p:sp>
            <p:nvSpPr>
              <p:cNvPr id="6202" name="AutoShape 20"/>
              <p:cNvSpPr>
                <a:spLocks noChangeAspect="1" noChangeArrowheads="1"/>
              </p:cNvSpPr>
              <p:nvPr/>
            </p:nvSpPr>
            <p:spPr bwMode="auto">
              <a:xfrm>
                <a:off x="6464" y="14792"/>
                <a:ext cx="176" cy="172"/>
              </a:xfrm>
              <a:prstGeom prst="flowChartConnector">
                <a:avLst/>
              </a:prstGeom>
              <a:solidFill>
                <a:srgbClr val="0070C0"/>
              </a:solidFill>
              <a:ln w="9398">
                <a:solidFill>
                  <a:srgbClr val="0070C0"/>
                </a:solidFill>
                <a:miter lim="800000"/>
                <a:headEnd/>
                <a:tailEnd/>
              </a:ln>
            </p:spPr>
            <p:txBody>
              <a:bodyPr anchor="ctr"/>
              <a:lstStyle/>
              <a:p>
                <a:pPr eaLnBrk="0"/>
                <a:endParaRPr lang="en-US" sz="2000"/>
              </a:p>
            </p:txBody>
          </p:sp>
          <p:cxnSp>
            <p:nvCxnSpPr>
              <p:cNvPr id="6203" name="AutoShape 21"/>
              <p:cNvCxnSpPr>
                <a:cxnSpLocks noChangeShapeType="1"/>
              </p:cNvCxnSpPr>
              <p:nvPr/>
            </p:nvCxnSpPr>
            <p:spPr bwMode="auto">
              <a:xfrm>
                <a:off x="6557" y="14878"/>
                <a:ext cx="506" cy="555"/>
              </a:xfrm>
              <a:prstGeom prst="straightConnector1">
                <a:avLst/>
              </a:prstGeom>
              <a:noFill/>
              <a:ln w="15840">
                <a:solidFill>
                  <a:srgbClr val="0070C0"/>
                </a:solidFill>
                <a:miter lim="800000"/>
                <a:headEnd/>
                <a:tailEnd type="triangle" w="med" len="med"/>
              </a:ln>
            </p:spPr>
          </p:cxnSp>
          <p:cxnSp>
            <p:nvCxnSpPr>
              <p:cNvPr id="6204" name="AutoShape 22"/>
              <p:cNvCxnSpPr>
                <a:cxnSpLocks noChangeShapeType="1"/>
              </p:cNvCxnSpPr>
              <p:nvPr/>
            </p:nvCxnSpPr>
            <p:spPr bwMode="auto">
              <a:xfrm flipH="1">
                <a:off x="6539" y="14793"/>
                <a:ext cx="18" cy="896"/>
              </a:xfrm>
              <a:prstGeom prst="straightConnector1">
                <a:avLst/>
              </a:prstGeom>
              <a:noFill/>
              <a:ln w="15840">
                <a:solidFill>
                  <a:srgbClr val="0070C0"/>
                </a:solidFill>
                <a:miter lim="800000"/>
                <a:headEnd/>
                <a:tailEnd type="triangle" w="med" len="med"/>
              </a:ln>
            </p:spPr>
          </p:cxnSp>
          <p:cxnSp>
            <p:nvCxnSpPr>
              <p:cNvPr id="6205" name="AutoShape 23"/>
              <p:cNvCxnSpPr>
                <a:cxnSpLocks noChangeShapeType="1"/>
              </p:cNvCxnSpPr>
              <p:nvPr/>
            </p:nvCxnSpPr>
            <p:spPr bwMode="auto">
              <a:xfrm flipH="1">
                <a:off x="6149" y="14924"/>
                <a:ext cx="405" cy="375"/>
              </a:xfrm>
              <a:prstGeom prst="straightConnector1">
                <a:avLst/>
              </a:prstGeom>
              <a:noFill/>
              <a:ln w="15840">
                <a:solidFill>
                  <a:srgbClr val="0070C0"/>
                </a:solidFill>
                <a:miter lim="800000"/>
                <a:headEnd/>
                <a:tailEnd type="triangle" w="med" len="med"/>
              </a:ln>
            </p:spPr>
          </p:cxnSp>
          <p:cxnSp>
            <p:nvCxnSpPr>
              <p:cNvPr id="6206" name="AutoShape 24"/>
              <p:cNvCxnSpPr>
                <a:cxnSpLocks noChangeShapeType="1"/>
              </p:cNvCxnSpPr>
              <p:nvPr/>
            </p:nvCxnSpPr>
            <p:spPr bwMode="auto">
              <a:xfrm flipH="1" flipV="1">
                <a:off x="6021" y="14779"/>
                <a:ext cx="518" cy="75"/>
              </a:xfrm>
              <a:prstGeom prst="straightConnector1">
                <a:avLst/>
              </a:prstGeom>
              <a:noFill/>
              <a:ln w="15840">
                <a:solidFill>
                  <a:srgbClr val="0070C0"/>
                </a:solidFill>
                <a:miter lim="800000"/>
                <a:headEnd/>
                <a:tailEnd type="triangle" w="med" len="med"/>
              </a:ln>
            </p:spPr>
          </p:cxnSp>
          <p:cxnSp>
            <p:nvCxnSpPr>
              <p:cNvPr id="6207" name="AutoShape 25"/>
              <p:cNvCxnSpPr>
                <a:cxnSpLocks noChangeShapeType="1"/>
              </p:cNvCxnSpPr>
              <p:nvPr/>
            </p:nvCxnSpPr>
            <p:spPr bwMode="auto">
              <a:xfrm flipV="1">
                <a:off x="6557" y="14648"/>
                <a:ext cx="896" cy="206"/>
              </a:xfrm>
              <a:prstGeom prst="straightConnector1">
                <a:avLst/>
              </a:prstGeom>
              <a:noFill/>
              <a:ln w="15840">
                <a:solidFill>
                  <a:srgbClr val="0070C0"/>
                </a:solidFill>
                <a:miter lim="800000"/>
                <a:headEnd/>
                <a:tailEnd type="triangle" w="med" len="med"/>
              </a:ln>
            </p:spPr>
          </p:cxnSp>
        </p:grpSp>
        <p:cxnSp>
          <p:nvCxnSpPr>
            <p:cNvPr id="6153" name="AutoShape 50"/>
            <p:cNvCxnSpPr>
              <a:cxnSpLocks noChangeShapeType="1"/>
            </p:cNvCxnSpPr>
            <p:nvPr/>
          </p:nvCxnSpPr>
          <p:spPr bwMode="auto">
            <a:xfrm>
              <a:off x="2695" y="3286"/>
              <a:ext cx="2586" cy="2889"/>
            </a:xfrm>
            <a:prstGeom prst="straightConnector1">
              <a:avLst/>
            </a:prstGeom>
            <a:noFill/>
            <a:ln w="19050">
              <a:solidFill>
                <a:srgbClr val="00B050"/>
              </a:solidFill>
              <a:round/>
              <a:headEnd/>
              <a:tailEnd type="triangle" w="med" len="med"/>
            </a:ln>
          </p:spPr>
        </p:cxnSp>
        <p:pic>
          <p:nvPicPr>
            <p:cNvPr id="6154" name="Picture 49" descr="MC900440405[1]"/>
            <p:cNvPicPr>
              <a:picLocks noChangeAspect="1" noChangeArrowheads="1"/>
            </p:cNvPicPr>
            <p:nvPr/>
          </p:nvPicPr>
          <p:blipFill>
            <a:blip r:embed="rId3"/>
            <a:srcRect/>
            <a:stretch>
              <a:fillRect/>
            </a:stretch>
          </p:blipFill>
          <p:spPr bwMode="auto">
            <a:xfrm>
              <a:off x="1931" y="2146"/>
              <a:ext cx="1140" cy="1140"/>
            </a:xfrm>
            <a:prstGeom prst="rect">
              <a:avLst/>
            </a:prstGeom>
            <a:noFill/>
            <a:ln w="9525">
              <a:noFill/>
              <a:miter lim="800000"/>
              <a:headEnd/>
              <a:tailEnd/>
            </a:ln>
          </p:spPr>
        </p:pic>
        <p:cxnSp>
          <p:nvCxnSpPr>
            <p:cNvPr id="6155" name="AutoShape 48"/>
            <p:cNvCxnSpPr>
              <a:cxnSpLocks noChangeShapeType="1"/>
            </p:cNvCxnSpPr>
            <p:nvPr/>
          </p:nvCxnSpPr>
          <p:spPr bwMode="auto">
            <a:xfrm>
              <a:off x="3142" y="3055"/>
              <a:ext cx="5338" cy="1602"/>
            </a:xfrm>
            <a:prstGeom prst="straightConnector1">
              <a:avLst/>
            </a:prstGeom>
            <a:noFill/>
            <a:ln w="9525">
              <a:solidFill>
                <a:srgbClr val="000000"/>
              </a:solidFill>
              <a:round/>
              <a:headEnd/>
              <a:tailEnd type="triangle" w="med" len="med"/>
            </a:ln>
          </p:spPr>
        </p:cxnSp>
        <p:pic>
          <p:nvPicPr>
            <p:cNvPr id="6156" name="Picture 47" descr="MC900197468[1]"/>
            <p:cNvPicPr>
              <a:picLocks noChangeAspect="1" noChangeArrowheads="1"/>
            </p:cNvPicPr>
            <p:nvPr/>
          </p:nvPicPr>
          <p:blipFill>
            <a:blip r:embed="rId4"/>
            <a:srcRect/>
            <a:stretch>
              <a:fillRect/>
            </a:stretch>
          </p:blipFill>
          <p:spPr bwMode="auto">
            <a:xfrm>
              <a:off x="7481" y="2883"/>
              <a:ext cx="817" cy="849"/>
            </a:xfrm>
            <a:prstGeom prst="rect">
              <a:avLst/>
            </a:prstGeom>
            <a:noFill/>
            <a:ln w="9525">
              <a:noFill/>
              <a:miter lim="800000"/>
              <a:headEnd/>
              <a:tailEnd/>
            </a:ln>
          </p:spPr>
        </p:pic>
        <p:cxnSp>
          <p:nvCxnSpPr>
            <p:cNvPr id="6157" name="AutoShape 46"/>
            <p:cNvCxnSpPr>
              <a:cxnSpLocks noChangeShapeType="1"/>
            </p:cNvCxnSpPr>
            <p:nvPr/>
          </p:nvCxnSpPr>
          <p:spPr bwMode="auto">
            <a:xfrm flipV="1">
              <a:off x="5326" y="5012"/>
              <a:ext cx="1612" cy="1211"/>
            </a:xfrm>
            <a:prstGeom prst="straightConnector1">
              <a:avLst/>
            </a:prstGeom>
            <a:noFill/>
            <a:ln w="19050">
              <a:solidFill>
                <a:srgbClr val="00B050"/>
              </a:solidFill>
              <a:round/>
              <a:headEnd/>
              <a:tailEnd type="triangle" w="med" len="med"/>
            </a:ln>
          </p:spPr>
        </p:cxnSp>
        <p:cxnSp>
          <p:nvCxnSpPr>
            <p:cNvPr id="6158" name="AutoShape 45"/>
            <p:cNvCxnSpPr>
              <a:cxnSpLocks noChangeShapeType="1"/>
            </p:cNvCxnSpPr>
            <p:nvPr/>
          </p:nvCxnSpPr>
          <p:spPr bwMode="auto">
            <a:xfrm>
              <a:off x="2455" y="3286"/>
              <a:ext cx="1454" cy="3357"/>
            </a:xfrm>
            <a:prstGeom prst="straightConnector1">
              <a:avLst/>
            </a:prstGeom>
            <a:noFill/>
            <a:ln w="19050">
              <a:solidFill>
                <a:srgbClr val="0070C0"/>
              </a:solidFill>
              <a:round/>
              <a:headEnd/>
              <a:tailEnd type="triangle" w="med" len="med"/>
            </a:ln>
          </p:spPr>
        </p:cxnSp>
        <p:cxnSp>
          <p:nvCxnSpPr>
            <p:cNvPr id="6159" name="AutoShape 44"/>
            <p:cNvCxnSpPr>
              <a:cxnSpLocks noChangeShapeType="1"/>
            </p:cNvCxnSpPr>
            <p:nvPr/>
          </p:nvCxnSpPr>
          <p:spPr bwMode="auto">
            <a:xfrm flipH="1" flipV="1">
              <a:off x="8298" y="3863"/>
              <a:ext cx="269" cy="617"/>
            </a:xfrm>
            <a:prstGeom prst="straightConnector1">
              <a:avLst/>
            </a:prstGeom>
            <a:noFill/>
            <a:ln w="9525">
              <a:solidFill>
                <a:srgbClr val="000000"/>
              </a:solidFill>
              <a:round/>
              <a:headEnd/>
              <a:tailEnd type="triangle" w="med" len="med"/>
            </a:ln>
          </p:spPr>
        </p:cxnSp>
        <p:pic>
          <p:nvPicPr>
            <p:cNvPr id="6160" name="Picture 43" descr="MC900196466[1]"/>
            <p:cNvPicPr>
              <a:picLocks noChangeAspect="1" noChangeArrowheads="1"/>
            </p:cNvPicPr>
            <p:nvPr/>
          </p:nvPicPr>
          <p:blipFill>
            <a:blip r:embed="rId5"/>
            <a:srcRect/>
            <a:stretch>
              <a:fillRect/>
            </a:stretch>
          </p:blipFill>
          <p:spPr bwMode="auto">
            <a:xfrm flipH="1">
              <a:off x="1830" y="5405"/>
              <a:ext cx="1134" cy="768"/>
            </a:xfrm>
            <a:prstGeom prst="rect">
              <a:avLst/>
            </a:prstGeom>
            <a:noFill/>
            <a:ln w="9525">
              <a:noFill/>
              <a:miter lim="800000"/>
              <a:headEnd/>
              <a:tailEnd/>
            </a:ln>
          </p:spPr>
        </p:pic>
        <p:grpSp>
          <p:nvGrpSpPr>
            <p:cNvPr id="8" name="Group 39"/>
            <p:cNvGrpSpPr>
              <a:grpSpLocks/>
            </p:cNvGrpSpPr>
            <p:nvPr/>
          </p:nvGrpSpPr>
          <p:grpSpPr bwMode="auto">
            <a:xfrm>
              <a:off x="8507" y="4109"/>
              <a:ext cx="1868" cy="1440"/>
              <a:chOff x="1967" y="11983"/>
              <a:chExt cx="1868" cy="1440"/>
            </a:xfrm>
          </p:grpSpPr>
          <p:pic>
            <p:nvPicPr>
              <p:cNvPr id="6199" name="Picture 42" descr="j0293828"/>
              <p:cNvPicPr>
                <a:picLocks noChangeAspect="1" noChangeArrowheads="1"/>
              </p:cNvPicPr>
              <p:nvPr/>
            </p:nvPicPr>
            <p:blipFill>
              <a:blip r:embed="rId6"/>
              <a:srcRect/>
              <a:stretch>
                <a:fillRect/>
              </a:stretch>
            </p:blipFill>
            <p:spPr bwMode="auto">
              <a:xfrm>
                <a:off x="2274" y="12531"/>
                <a:ext cx="850" cy="892"/>
              </a:xfrm>
              <a:prstGeom prst="rect">
                <a:avLst/>
              </a:prstGeom>
              <a:noFill/>
              <a:ln w="9525">
                <a:noFill/>
                <a:miter lim="800000"/>
                <a:headEnd/>
                <a:tailEnd/>
              </a:ln>
            </p:spPr>
          </p:pic>
          <p:pic>
            <p:nvPicPr>
              <p:cNvPr id="6200" name="Picture 41" descr="MC900432591[1]"/>
              <p:cNvPicPr>
                <a:picLocks noChangeAspect="1" noChangeArrowheads="1"/>
              </p:cNvPicPr>
              <p:nvPr/>
            </p:nvPicPr>
            <p:blipFill>
              <a:blip r:embed="rId7"/>
              <a:srcRect/>
              <a:stretch>
                <a:fillRect/>
              </a:stretch>
            </p:blipFill>
            <p:spPr bwMode="auto">
              <a:xfrm>
                <a:off x="1967" y="11983"/>
                <a:ext cx="1140" cy="1140"/>
              </a:xfrm>
              <a:prstGeom prst="rect">
                <a:avLst/>
              </a:prstGeom>
              <a:noFill/>
              <a:ln w="9525">
                <a:noFill/>
                <a:miter lim="800000"/>
                <a:headEnd/>
                <a:tailEnd/>
              </a:ln>
            </p:spPr>
          </p:pic>
          <p:pic>
            <p:nvPicPr>
              <p:cNvPr id="6201" name="Picture 40" descr="MC900432591[1]"/>
              <p:cNvPicPr>
                <a:picLocks noChangeAspect="1" noChangeArrowheads="1"/>
              </p:cNvPicPr>
              <p:nvPr/>
            </p:nvPicPr>
            <p:blipFill>
              <a:blip r:embed="rId7"/>
              <a:srcRect/>
              <a:stretch>
                <a:fillRect/>
              </a:stretch>
            </p:blipFill>
            <p:spPr bwMode="auto">
              <a:xfrm>
                <a:off x="2695" y="12152"/>
                <a:ext cx="1140" cy="1140"/>
              </a:xfrm>
              <a:prstGeom prst="rect">
                <a:avLst/>
              </a:prstGeom>
              <a:noFill/>
              <a:ln w="9525">
                <a:noFill/>
                <a:miter lim="800000"/>
                <a:headEnd/>
                <a:tailEnd/>
              </a:ln>
            </p:spPr>
          </p:pic>
        </p:grpSp>
        <p:cxnSp>
          <p:nvCxnSpPr>
            <p:cNvPr id="6162" name="AutoShape 38"/>
            <p:cNvCxnSpPr>
              <a:cxnSpLocks noChangeShapeType="1"/>
            </p:cNvCxnSpPr>
            <p:nvPr/>
          </p:nvCxnSpPr>
          <p:spPr bwMode="auto">
            <a:xfrm flipV="1">
              <a:off x="3474" y="4624"/>
              <a:ext cx="1406" cy="957"/>
            </a:xfrm>
            <a:prstGeom prst="straightConnector1">
              <a:avLst/>
            </a:prstGeom>
            <a:noFill/>
            <a:ln w="19050">
              <a:solidFill>
                <a:srgbClr val="0070C0"/>
              </a:solidFill>
              <a:round/>
              <a:headEnd/>
              <a:tailEnd type="triangle" w="med" len="med"/>
            </a:ln>
          </p:spPr>
        </p:cxnSp>
        <p:grpSp>
          <p:nvGrpSpPr>
            <p:cNvPr id="9" name="Group 31"/>
            <p:cNvGrpSpPr>
              <a:grpSpLocks/>
            </p:cNvGrpSpPr>
            <p:nvPr/>
          </p:nvGrpSpPr>
          <p:grpSpPr bwMode="auto">
            <a:xfrm>
              <a:off x="4790" y="6017"/>
              <a:ext cx="1432" cy="1041"/>
              <a:chOff x="6021" y="14648"/>
              <a:chExt cx="1432" cy="1041"/>
            </a:xfrm>
          </p:grpSpPr>
          <p:sp>
            <p:nvSpPr>
              <p:cNvPr id="6193" name="AutoShape 20"/>
              <p:cNvSpPr>
                <a:spLocks noChangeAspect="1" noChangeArrowheads="1"/>
              </p:cNvSpPr>
              <p:nvPr/>
            </p:nvSpPr>
            <p:spPr bwMode="auto">
              <a:xfrm>
                <a:off x="6464" y="14792"/>
                <a:ext cx="176" cy="172"/>
              </a:xfrm>
              <a:prstGeom prst="flowChartConnector">
                <a:avLst/>
              </a:prstGeom>
              <a:solidFill>
                <a:srgbClr val="00B050"/>
              </a:solidFill>
              <a:ln w="9398">
                <a:solidFill>
                  <a:srgbClr val="00B050"/>
                </a:solidFill>
                <a:miter lim="800000"/>
                <a:headEnd/>
                <a:tailEnd/>
              </a:ln>
            </p:spPr>
            <p:txBody>
              <a:bodyPr anchor="ctr"/>
              <a:lstStyle/>
              <a:p>
                <a:pPr eaLnBrk="0"/>
                <a:endParaRPr lang="en-US" sz="2000"/>
              </a:p>
            </p:txBody>
          </p:sp>
          <p:cxnSp>
            <p:nvCxnSpPr>
              <p:cNvPr id="6194" name="AutoShape 21"/>
              <p:cNvCxnSpPr>
                <a:cxnSpLocks noChangeShapeType="1"/>
              </p:cNvCxnSpPr>
              <p:nvPr/>
            </p:nvCxnSpPr>
            <p:spPr bwMode="auto">
              <a:xfrm>
                <a:off x="6557" y="14878"/>
                <a:ext cx="506" cy="555"/>
              </a:xfrm>
              <a:prstGeom prst="straightConnector1">
                <a:avLst/>
              </a:prstGeom>
              <a:noFill/>
              <a:ln w="15840">
                <a:solidFill>
                  <a:srgbClr val="00B050"/>
                </a:solidFill>
                <a:miter lim="800000"/>
                <a:headEnd/>
                <a:tailEnd type="triangle" w="med" len="med"/>
              </a:ln>
            </p:spPr>
          </p:cxnSp>
          <p:cxnSp>
            <p:nvCxnSpPr>
              <p:cNvPr id="6195" name="AutoShape 22"/>
              <p:cNvCxnSpPr>
                <a:cxnSpLocks noChangeShapeType="1"/>
              </p:cNvCxnSpPr>
              <p:nvPr/>
            </p:nvCxnSpPr>
            <p:spPr bwMode="auto">
              <a:xfrm flipH="1">
                <a:off x="6539" y="14793"/>
                <a:ext cx="18" cy="896"/>
              </a:xfrm>
              <a:prstGeom prst="straightConnector1">
                <a:avLst/>
              </a:prstGeom>
              <a:noFill/>
              <a:ln w="15840">
                <a:solidFill>
                  <a:srgbClr val="00B050"/>
                </a:solidFill>
                <a:miter lim="800000"/>
                <a:headEnd/>
                <a:tailEnd type="triangle" w="med" len="med"/>
              </a:ln>
            </p:spPr>
          </p:cxnSp>
          <p:cxnSp>
            <p:nvCxnSpPr>
              <p:cNvPr id="6196" name="AutoShape 23"/>
              <p:cNvCxnSpPr>
                <a:cxnSpLocks noChangeShapeType="1"/>
              </p:cNvCxnSpPr>
              <p:nvPr/>
            </p:nvCxnSpPr>
            <p:spPr bwMode="auto">
              <a:xfrm flipH="1">
                <a:off x="6149" y="14924"/>
                <a:ext cx="405" cy="375"/>
              </a:xfrm>
              <a:prstGeom prst="straightConnector1">
                <a:avLst/>
              </a:prstGeom>
              <a:noFill/>
              <a:ln w="15840">
                <a:solidFill>
                  <a:srgbClr val="00B050"/>
                </a:solidFill>
                <a:miter lim="800000"/>
                <a:headEnd/>
                <a:tailEnd type="triangle" w="med" len="med"/>
              </a:ln>
            </p:spPr>
          </p:cxnSp>
          <p:cxnSp>
            <p:nvCxnSpPr>
              <p:cNvPr id="6197" name="AutoShape 24"/>
              <p:cNvCxnSpPr>
                <a:cxnSpLocks noChangeShapeType="1"/>
              </p:cNvCxnSpPr>
              <p:nvPr/>
            </p:nvCxnSpPr>
            <p:spPr bwMode="auto">
              <a:xfrm flipH="1" flipV="1">
                <a:off x="6021" y="14779"/>
                <a:ext cx="518" cy="75"/>
              </a:xfrm>
              <a:prstGeom prst="straightConnector1">
                <a:avLst/>
              </a:prstGeom>
              <a:noFill/>
              <a:ln w="15840">
                <a:solidFill>
                  <a:srgbClr val="00B050"/>
                </a:solidFill>
                <a:miter lim="800000"/>
                <a:headEnd/>
                <a:tailEnd type="triangle" w="med" len="med"/>
              </a:ln>
            </p:spPr>
          </p:cxnSp>
          <p:cxnSp>
            <p:nvCxnSpPr>
              <p:cNvPr id="6198" name="AutoShape 25"/>
              <p:cNvCxnSpPr>
                <a:cxnSpLocks noChangeShapeType="1"/>
              </p:cNvCxnSpPr>
              <p:nvPr/>
            </p:nvCxnSpPr>
            <p:spPr bwMode="auto">
              <a:xfrm flipV="1">
                <a:off x="6557" y="14648"/>
                <a:ext cx="896" cy="206"/>
              </a:xfrm>
              <a:prstGeom prst="straightConnector1">
                <a:avLst/>
              </a:prstGeom>
              <a:noFill/>
              <a:ln w="15840">
                <a:solidFill>
                  <a:srgbClr val="00B050"/>
                </a:solidFill>
                <a:miter lim="800000"/>
                <a:headEnd/>
                <a:tailEnd type="triangle" w="med" len="med"/>
              </a:ln>
            </p:spPr>
          </p:cxnSp>
        </p:grpSp>
        <p:cxnSp>
          <p:nvCxnSpPr>
            <p:cNvPr id="6164" name="AutoShape 30"/>
            <p:cNvCxnSpPr>
              <a:cxnSpLocks noChangeShapeType="1"/>
            </p:cNvCxnSpPr>
            <p:nvPr/>
          </p:nvCxnSpPr>
          <p:spPr bwMode="auto">
            <a:xfrm flipV="1">
              <a:off x="3916" y="5328"/>
              <a:ext cx="1973" cy="1293"/>
            </a:xfrm>
            <a:prstGeom prst="straightConnector1">
              <a:avLst/>
            </a:prstGeom>
            <a:noFill/>
            <a:ln w="19050">
              <a:solidFill>
                <a:srgbClr val="0070C0"/>
              </a:solidFill>
              <a:round/>
              <a:headEnd/>
              <a:tailEnd type="triangle" w="med" len="med"/>
            </a:ln>
          </p:spPr>
        </p:cxnSp>
        <p:cxnSp>
          <p:nvCxnSpPr>
            <p:cNvPr id="6165" name="AutoShape 29"/>
            <p:cNvCxnSpPr>
              <a:cxnSpLocks noChangeShapeType="1"/>
            </p:cNvCxnSpPr>
            <p:nvPr/>
          </p:nvCxnSpPr>
          <p:spPr bwMode="auto">
            <a:xfrm flipV="1">
              <a:off x="4790" y="4480"/>
              <a:ext cx="1612" cy="1211"/>
            </a:xfrm>
            <a:prstGeom prst="straightConnector1">
              <a:avLst/>
            </a:prstGeom>
            <a:noFill/>
            <a:ln w="19050">
              <a:solidFill>
                <a:srgbClr val="00B050"/>
              </a:solidFill>
              <a:round/>
              <a:headEnd/>
              <a:tailEnd type="triangle" w="med" len="med"/>
            </a:ln>
          </p:spPr>
        </p:cxnSp>
        <p:cxnSp>
          <p:nvCxnSpPr>
            <p:cNvPr id="6166" name="AutoShape 28"/>
            <p:cNvCxnSpPr>
              <a:cxnSpLocks noChangeShapeType="1"/>
            </p:cNvCxnSpPr>
            <p:nvPr/>
          </p:nvCxnSpPr>
          <p:spPr bwMode="auto">
            <a:xfrm>
              <a:off x="2964" y="3188"/>
              <a:ext cx="4228" cy="2426"/>
            </a:xfrm>
            <a:prstGeom prst="straightConnector1">
              <a:avLst/>
            </a:prstGeom>
            <a:noFill/>
            <a:ln w="19050">
              <a:solidFill>
                <a:srgbClr val="FF0000"/>
              </a:solidFill>
              <a:round/>
              <a:headEnd/>
              <a:tailEnd type="triangle" w="med" len="med"/>
            </a:ln>
          </p:spPr>
        </p:cxnSp>
        <p:cxnSp>
          <p:nvCxnSpPr>
            <p:cNvPr id="6167" name="AutoShape 27"/>
            <p:cNvCxnSpPr>
              <a:cxnSpLocks noChangeShapeType="1"/>
            </p:cNvCxnSpPr>
            <p:nvPr/>
          </p:nvCxnSpPr>
          <p:spPr bwMode="auto">
            <a:xfrm flipV="1">
              <a:off x="7192" y="3940"/>
              <a:ext cx="696" cy="1674"/>
            </a:xfrm>
            <a:prstGeom prst="straightConnector1">
              <a:avLst/>
            </a:prstGeom>
            <a:noFill/>
            <a:ln w="19050">
              <a:solidFill>
                <a:srgbClr val="FF0000"/>
              </a:solidFill>
              <a:round/>
              <a:headEnd/>
              <a:tailEnd type="triangle" w="med" len="med"/>
            </a:ln>
          </p:spPr>
        </p:cxnSp>
        <p:sp>
          <p:nvSpPr>
            <p:cNvPr id="6168" name="Надпись 2"/>
            <p:cNvSpPr txBox="1">
              <a:spLocks noChangeArrowheads="1"/>
            </p:cNvSpPr>
            <p:nvPr/>
          </p:nvSpPr>
          <p:spPr bwMode="auto">
            <a:xfrm>
              <a:off x="2614" y="6148"/>
              <a:ext cx="1183" cy="460"/>
            </a:xfrm>
            <a:prstGeom prst="rect">
              <a:avLst/>
            </a:prstGeom>
            <a:noFill/>
            <a:ln w="9525">
              <a:noFill/>
              <a:miter lim="800000"/>
              <a:headEnd/>
              <a:tailEnd/>
            </a:ln>
          </p:spPr>
          <p:txBody>
            <a:bodyPr/>
            <a:lstStyle/>
            <a:p>
              <a:pPr algn="just" eaLnBrk="0"/>
              <a:r>
                <a:rPr lang="ru-RU" sz="2000">
                  <a:latin typeface="Times New Roman" pitchFamily="18" charset="0"/>
                </a:rPr>
                <a:t>синий</a:t>
              </a:r>
              <a:endParaRPr lang="ru-RU" sz="2000"/>
            </a:p>
          </p:txBody>
        </p:sp>
        <p:sp>
          <p:nvSpPr>
            <p:cNvPr id="6169" name="Надпись 2"/>
            <p:cNvSpPr txBox="1">
              <a:spLocks noChangeArrowheads="1"/>
            </p:cNvSpPr>
            <p:nvPr/>
          </p:nvSpPr>
          <p:spPr bwMode="auto">
            <a:xfrm>
              <a:off x="5752" y="6148"/>
              <a:ext cx="1365" cy="460"/>
            </a:xfrm>
            <a:prstGeom prst="rect">
              <a:avLst/>
            </a:prstGeom>
            <a:noFill/>
            <a:ln w="9525">
              <a:noFill/>
              <a:miter lim="800000"/>
              <a:headEnd/>
              <a:tailEnd/>
            </a:ln>
          </p:spPr>
          <p:txBody>
            <a:bodyPr/>
            <a:lstStyle/>
            <a:p>
              <a:pPr algn="just" eaLnBrk="0"/>
              <a:r>
                <a:rPr lang="ru-RU" sz="2000">
                  <a:latin typeface="Times New Roman" pitchFamily="18" charset="0"/>
                </a:rPr>
                <a:t>зелёный</a:t>
              </a:r>
              <a:endParaRPr lang="ru-RU" sz="2000"/>
            </a:p>
          </p:txBody>
        </p:sp>
        <p:sp>
          <p:nvSpPr>
            <p:cNvPr id="6170" name="Надпись 2"/>
            <p:cNvSpPr txBox="1">
              <a:spLocks noChangeArrowheads="1"/>
            </p:cNvSpPr>
            <p:nvPr/>
          </p:nvSpPr>
          <p:spPr bwMode="auto">
            <a:xfrm>
              <a:off x="7481" y="6148"/>
              <a:ext cx="1365" cy="460"/>
            </a:xfrm>
            <a:prstGeom prst="rect">
              <a:avLst/>
            </a:prstGeom>
            <a:noFill/>
            <a:ln w="9525">
              <a:noFill/>
              <a:miter lim="800000"/>
              <a:headEnd/>
              <a:tailEnd/>
            </a:ln>
          </p:spPr>
          <p:txBody>
            <a:bodyPr/>
            <a:lstStyle/>
            <a:p>
              <a:pPr algn="just" eaLnBrk="0"/>
              <a:r>
                <a:rPr lang="ru-RU" sz="2000">
                  <a:latin typeface="Times New Roman" pitchFamily="18" charset="0"/>
                </a:rPr>
                <a:t>красный</a:t>
              </a:r>
              <a:endParaRPr lang="ru-RU" sz="2000"/>
            </a:p>
          </p:txBody>
        </p:sp>
        <p:sp>
          <p:nvSpPr>
            <p:cNvPr id="6171" name="Надпись 2"/>
            <p:cNvSpPr txBox="1">
              <a:spLocks noChangeArrowheads="1"/>
            </p:cNvSpPr>
            <p:nvPr/>
          </p:nvSpPr>
          <p:spPr bwMode="auto">
            <a:xfrm>
              <a:off x="8480" y="3103"/>
              <a:ext cx="1855" cy="1219"/>
            </a:xfrm>
            <a:prstGeom prst="rect">
              <a:avLst/>
            </a:prstGeom>
            <a:noFill/>
            <a:ln w="9525">
              <a:noFill/>
              <a:miter lim="800000"/>
              <a:headEnd/>
              <a:tailEnd/>
            </a:ln>
          </p:spPr>
          <p:txBody>
            <a:bodyPr/>
            <a:lstStyle/>
            <a:p>
              <a:pPr algn="just" eaLnBrk="0"/>
              <a:r>
                <a:rPr lang="ru-RU" sz="2000">
                  <a:latin typeface="Times New Roman" pitchFamily="18" charset="0"/>
                </a:rPr>
                <a:t>радиация, рассеянная небосводом</a:t>
              </a:r>
              <a:endParaRPr lang="ru-RU" sz="2000"/>
            </a:p>
          </p:txBody>
        </p:sp>
        <p:grpSp>
          <p:nvGrpSpPr>
            <p:cNvPr id="10" name="Group 16"/>
            <p:cNvGrpSpPr>
              <a:grpSpLocks noChangeAspect="1"/>
            </p:cNvGrpSpPr>
            <p:nvPr/>
          </p:nvGrpSpPr>
          <p:grpSpPr bwMode="auto">
            <a:xfrm rot="-2033362">
              <a:off x="3223" y="5372"/>
              <a:ext cx="782" cy="568"/>
              <a:chOff x="6021" y="14648"/>
              <a:chExt cx="1432" cy="1041"/>
            </a:xfrm>
          </p:grpSpPr>
          <p:sp>
            <p:nvSpPr>
              <p:cNvPr id="6187" name="AutoShape 20"/>
              <p:cNvSpPr>
                <a:spLocks noChangeAspect="1" noChangeArrowheads="1"/>
              </p:cNvSpPr>
              <p:nvPr/>
            </p:nvSpPr>
            <p:spPr bwMode="auto">
              <a:xfrm>
                <a:off x="6464" y="14792"/>
                <a:ext cx="176" cy="172"/>
              </a:xfrm>
              <a:prstGeom prst="flowChartConnector">
                <a:avLst/>
              </a:prstGeom>
              <a:solidFill>
                <a:srgbClr val="0070C0"/>
              </a:solidFill>
              <a:ln w="9398">
                <a:solidFill>
                  <a:srgbClr val="0070C0"/>
                </a:solidFill>
                <a:miter lim="800000"/>
                <a:headEnd/>
                <a:tailEnd/>
              </a:ln>
            </p:spPr>
            <p:txBody>
              <a:bodyPr anchor="ctr"/>
              <a:lstStyle/>
              <a:p>
                <a:pPr eaLnBrk="0"/>
                <a:endParaRPr lang="en-US" sz="2000"/>
              </a:p>
            </p:txBody>
          </p:sp>
          <p:cxnSp>
            <p:nvCxnSpPr>
              <p:cNvPr id="6188" name="AutoShape 21"/>
              <p:cNvCxnSpPr>
                <a:cxnSpLocks noChangeAspect="1" noChangeShapeType="1"/>
              </p:cNvCxnSpPr>
              <p:nvPr/>
            </p:nvCxnSpPr>
            <p:spPr bwMode="auto">
              <a:xfrm>
                <a:off x="6557" y="14878"/>
                <a:ext cx="506" cy="555"/>
              </a:xfrm>
              <a:prstGeom prst="straightConnector1">
                <a:avLst/>
              </a:prstGeom>
              <a:noFill/>
              <a:ln w="15840">
                <a:solidFill>
                  <a:srgbClr val="0070C0"/>
                </a:solidFill>
                <a:miter lim="800000"/>
                <a:headEnd/>
                <a:tailEnd type="triangle" w="med" len="med"/>
              </a:ln>
            </p:spPr>
          </p:cxnSp>
          <p:cxnSp>
            <p:nvCxnSpPr>
              <p:cNvPr id="6189" name="AutoShape 22"/>
              <p:cNvCxnSpPr>
                <a:cxnSpLocks noChangeAspect="1" noChangeShapeType="1"/>
              </p:cNvCxnSpPr>
              <p:nvPr/>
            </p:nvCxnSpPr>
            <p:spPr bwMode="auto">
              <a:xfrm flipH="1">
                <a:off x="6539" y="14793"/>
                <a:ext cx="18" cy="896"/>
              </a:xfrm>
              <a:prstGeom prst="straightConnector1">
                <a:avLst/>
              </a:prstGeom>
              <a:noFill/>
              <a:ln w="15840">
                <a:solidFill>
                  <a:srgbClr val="0070C0"/>
                </a:solidFill>
                <a:miter lim="800000"/>
                <a:headEnd/>
                <a:tailEnd type="triangle" w="med" len="med"/>
              </a:ln>
            </p:spPr>
          </p:cxnSp>
          <p:cxnSp>
            <p:nvCxnSpPr>
              <p:cNvPr id="6190" name="AutoShape 23"/>
              <p:cNvCxnSpPr>
                <a:cxnSpLocks noChangeAspect="1" noChangeShapeType="1"/>
              </p:cNvCxnSpPr>
              <p:nvPr/>
            </p:nvCxnSpPr>
            <p:spPr bwMode="auto">
              <a:xfrm flipH="1">
                <a:off x="6149" y="14924"/>
                <a:ext cx="397" cy="375"/>
              </a:xfrm>
              <a:prstGeom prst="straightConnector1">
                <a:avLst/>
              </a:prstGeom>
              <a:noFill/>
              <a:ln w="15840">
                <a:solidFill>
                  <a:srgbClr val="0070C0"/>
                </a:solidFill>
                <a:miter lim="800000"/>
                <a:headEnd/>
                <a:tailEnd type="triangle" w="med" len="med"/>
              </a:ln>
            </p:spPr>
          </p:cxnSp>
          <p:cxnSp>
            <p:nvCxnSpPr>
              <p:cNvPr id="6191" name="AutoShape 24"/>
              <p:cNvCxnSpPr>
                <a:cxnSpLocks noChangeAspect="1" noChangeShapeType="1"/>
              </p:cNvCxnSpPr>
              <p:nvPr/>
            </p:nvCxnSpPr>
            <p:spPr bwMode="auto">
              <a:xfrm flipH="1" flipV="1">
                <a:off x="6021" y="14779"/>
                <a:ext cx="518" cy="75"/>
              </a:xfrm>
              <a:prstGeom prst="straightConnector1">
                <a:avLst/>
              </a:prstGeom>
              <a:noFill/>
              <a:ln w="15840">
                <a:solidFill>
                  <a:srgbClr val="0070C0"/>
                </a:solidFill>
                <a:miter lim="800000"/>
                <a:headEnd/>
                <a:tailEnd type="triangle" w="med" len="med"/>
              </a:ln>
            </p:spPr>
          </p:cxnSp>
          <p:cxnSp>
            <p:nvCxnSpPr>
              <p:cNvPr id="6192" name="AutoShape 25"/>
              <p:cNvCxnSpPr>
                <a:cxnSpLocks noChangeAspect="1" noChangeShapeType="1"/>
              </p:cNvCxnSpPr>
              <p:nvPr/>
            </p:nvCxnSpPr>
            <p:spPr bwMode="auto">
              <a:xfrm flipV="1">
                <a:off x="6557" y="14648"/>
                <a:ext cx="896" cy="206"/>
              </a:xfrm>
              <a:prstGeom prst="straightConnector1">
                <a:avLst/>
              </a:prstGeom>
              <a:noFill/>
              <a:ln w="15840">
                <a:solidFill>
                  <a:srgbClr val="0070C0"/>
                </a:solidFill>
                <a:miter lim="800000"/>
                <a:headEnd/>
                <a:tailEnd type="triangle" w="med" len="med"/>
              </a:ln>
            </p:spPr>
          </p:cxnSp>
        </p:grpSp>
        <p:grpSp>
          <p:nvGrpSpPr>
            <p:cNvPr id="11" name="Group 9"/>
            <p:cNvGrpSpPr>
              <a:grpSpLocks noChangeAspect="1"/>
            </p:cNvGrpSpPr>
            <p:nvPr/>
          </p:nvGrpSpPr>
          <p:grpSpPr bwMode="auto">
            <a:xfrm rot="-2033362">
              <a:off x="4575" y="5449"/>
              <a:ext cx="782" cy="568"/>
              <a:chOff x="6021" y="14648"/>
              <a:chExt cx="1432" cy="1041"/>
            </a:xfrm>
          </p:grpSpPr>
          <p:sp>
            <p:nvSpPr>
              <p:cNvPr id="6181" name="AutoShape 20"/>
              <p:cNvSpPr>
                <a:spLocks noChangeAspect="1" noChangeArrowheads="1"/>
              </p:cNvSpPr>
              <p:nvPr/>
            </p:nvSpPr>
            <p:spPr bwMode="auto">
              <a:xfrm>
                <a:off x="6464" y="14792"/>
                <a:ext cx="176" cy="172"/>
              </a:xfrm>
              <a:prstGeom prst="flowChartConnector">
                <a:avLst/>
              </a:prstGeom>
              <a:solidFill>
                <a:srgbClr val="00B050"/>
              </a:solidFill>
              <a:ln w="9398">
                <a:solidFill>
                  <a:srgbClr val="00B050"/>
                </a:solidFill>
                <a:miter lim="800000"/>
                <a:headEnd/>
                <a:tailEnd/>
              </a:ln>
            </p:spPr>
            <p:txBody>
              <a:bodyPr anchor="ctr"/>
              <a:lstStyle/>
              <a:p>
                <a:pPr eaLnBrk="0"/>
                <a:endParaRPr lang="en-US" sz="2000"/>
              </a:p>
            </p:txBody>
          </p:sp>
          <p:cxnSp>
            <p:nvCxnSpPr>
              <p:cNvPr id="6182" name="AutoShape 21"/>
              <p:cNvCxnSpPr>
                <a:cxnSpLocks noChangeAspect="1" noChangeShapeType="1"/>
              </p:cNvCxnSpPr>
              <p:nvPr/>
            </p:nvCxnSpPr>
            <p:spPr bwMode="auto">
              <a:xfrm>
                <a:off x="6557" y="14878"/>
                <a:ext cx="506" cy="555"/>
              </a:xfrm>
              <a:prstGeom prst="straightConnector1">
                <a:avLst/>
              </a:prstGeom>
              <a:noFill/>
              <a:ln w="15840">
                <a:solidFill>
                  <a:srgbClr val="00B050"/>
                </a:solidFill>
                <a:miter lim="800000"/>
                <a:headEnd/>
                <a:tailEnd type="triangle" w="med" len="med"/>
              </a:ln>
            </p:spPr>
          </p:cxnSp>
          <p:cxnSp>
            <p:nvCxnSpPr>
              <p:cNvPr id="6183" name="AutoShape 22"/>
              <p:cNvCxnSpPr>
                <a:cxnSpLocks noChangeAspect="1" noChangeShapeType="1"/>
              </p:cNvCxnSpPr>
              <p:nvPr/>
            </p:nvCxnSpPr>
            <p:spPr bwMode="auto">
              <a:xfrm flipH="1">
                <a:off x="6539" y="14793"/>
                <a:ext cx="18" cy="896"/>
              </a:xfrm>
              <a:prstGeom prst="straightConnector1">
                <a:avLst/>
              </a:prstGeom>
              <a:noFill/>
              <a:ln w="15840">
                <a:solidFill>
                  <a:srgbClr val="00B050"/>
                </a:solidFill>
                <a:miter lim="800000"/>
                <a:headEnd/>
                <a:tailEnd type="triangle" w="med" len="med"/>
              </a:ln>
            </p:spPr>
          </p:cxnSp>
          <p:cxnSp>
            <p:nvCxnSpPr>
              <p:cNvPr id="6184" name="AutoShape 23"/>
              <p:cNvCxnSpPr>
                <a:cxnSpLocks noChangeAspect="1" noChangeShapeType="1"/>
              </p:cNvCxnSpPr>
              <p:nvPr/>
            </p:nvCxnSpPr>
            <p:spPr bwMode="auto">
              <a:xfrm flipH="1">
                <a:off x="6149" y="14924"/>
                <a:ext cx="397" cy="375"/>
              </a:xfrm>
              <a:prstGeom prst="straightConnector1">
                <a:avLst/>
              </a:prstGeom>
              <a:noFill/>
              <a:ln w="15840">
                <a:solidFill>
                  <a:srgbClr val="00B050"/>
                </a:solidFill>
                <a:miter lim="800000"/>
                <a:headEnd/>
                <a:tailEnd type="triangle" w="med" len="med"/>
              </a:ln>
            </p:spPr>
          </p:cxnSp>
          <p:cxnSp>
            <p:nvCxnSpPr>
              <p:cNvPr id="6185" name="AutoShape 24"/>
              <p:cNvCxnSpPr>
                <a:cxnSpLocks noChangeAspect="1" noChangeShapeType="1"/>
              </p:cNvCxnSpPr>
              <p:nvPr/>
            </p:nvCxnSpPr>
            <p:spPr bwMode="auto">
              <a:xfrm flipH="1" flipV="1">
                <a:off x="6021" y="14779"/>
                <a:ext cx="518" cy="75"/>
              </a:xfrm>
              <a:prstGeom prst="straightConnector1">
                <a:avLst/>
              </a:prstGeom>
              <a:noFill/>
              <a:ln w="15840">
                <a:solidFill>
                  <a:srgbClr val="00B050"/>
                </a:solidFill>
                <a:miter lim="800000"/>
                <a:headEnd/>
                <a:tailEnd type="triangle" w="med" len="med"/>
              </a:ln>
            </p:spPr>
          </p:cxnSp>
          <p:cxnSp>
            <p:nvCxnSpPr>
              <p:cNvPr id="6186" name="AutoShape 25"/>
              <p:cNvCxnSpPr>
                <a:cxnSpLocks noChangeAspect="1" noChangeShapeType="1"/>
              </p:cNvCxnSpPr>
              <p:nvPr/>
            </p:nvCxnSpPr>
            <p:spPr bwMode="auto">
              <a:xfrm flipV="1">
                <a:off x="6557" y="14648"/>
                <a:ext cx="896" cy="206"/>
              </a:xfrm>
              <a:prstGeom prst="straightConnector1">
                <a:avLst/>
              </a:prstGeom>
              <a:noFill/>
              <a:ln w="15840">
                <a:solidFill>
                  <a:srgbClr val="00B050"/>
                </a:solidFill>
                <a:miter lim="800000"/>
                <a:headEnd/>
                <a:tailEnd type="triangle" w="med" len="med"/>
              </a:ln>
            </p:spPr>
          </p:cxnSp>
        </p:grpSp>
        <p:grpSp>
          <p:nvGrpSpPr>
            <p:cNvPr id="12" name="Group 2"/>
            <p:cNvGrpSpPr>
              <a:grpSpLocks noChangeAspect="1"/>
            </p:cNvGrpSpPr>
            <p:nvPr/>
          </p:nvGrpSpPr>
          <p:grpSpPr bwMode="auto">
            <a:xfrm rot="-2033362">
              <a:off x="6977" y="5440"/>
              <a:ext cx="782" cy="568"/>
              <a:chOff x="6021" y="14648"/>
              <a:chExt cx="1432" cy="1041"/>
            </a:xfrm>
          </p:grpSpPr>
          <p:sp>
            <p:nvSpPr>
              <p:cNvPr id="6175" name="AutoShape 20"/>
              <p:cNvSpPr>
                <a:spLocks noChangeAspect="1" noChangeArrowheads="1"/>
              </p:cNvSpPr>
              <p:nvPr/>
            </p:nvSpPr>
            <p:spPr bwMode="auto">
              <a:xfrm>
                <a:off x="6464" y="14792"/>
                <a:ext cx="176" cy="172"/>
              </a:xfrm>
              <a:prstGeom prst="flowChartConnector">
                <a:avLst/>
              </a:prstGeom>
              <a:solidFill>
                <a:srgbClr val="FF0000"/>
              </a:solidFill>
              <a:ln w="9398">
                <a:solidFill>
                  <a:srgbClr val="FF0000"/>
                </a:solidFill>
                <a:miter lim="800000"/>
                <a:headEnd/>
                <a:tailEnd/>
              </a:ln>
            </p:spPr>
            <p:txBody>
              <a:bodyPr anchor="ctr"/>
              <a:lstStyle/>
              <a:p>
                <a:pPr eaLnBrk="0"/>
                <a:endParaRPr lang="en-US" sz="2000"/>
              </a:p>
            </p:txBody>
          </p:sp>
          <p:cxnSp>
            <p:nvCxnSpPr>
              <p:cNvPr id="6176" name="AutoShape 21"/>
              <p:cNvCxnSpPr>
                <a:cxnSpLocks noChangeAspect="1" noChangeShapeType="1"/>
              </p:cNvCxnSpPr>
              <p:nvPr/>
            </p:nvCxnSpPr>
            <p:spPr bwMode="auto">
              <a:xfrm>
                <a:off x="6557" y="14878"/>
                <a:ext cx="506" cy="555"/>
              </a:xfrm>
              <a:prstGeom prst="straightConnector1">
                <a:avLst/>
              </a:prstGeom>
              <a:noFill/>
              <a:ln w="15840">
                <a:solidFill>
                  <a:srgbClr val="FF0000"/>
                </a:solidFill>
                <a:miter lim="800000"/>
                <a:headEnd/>
                <a:tailEnd type="triangle" w="med" len="med"/>
              </a:ln>
            </p:spPr>
          </p:cxnSp>
          <p:cxnSp>
            <p:nvCxnSpPr>
              <p:cNvPr id="6177" name="AutoShape 22"/>
              <p:cNvCxnSpPr>
                <a:cxnSpLocks noChangeAspect="1" noChangeShapeType="1"/>
              </p:cNvCxnSpPr>
              <p:nvPr/>
            </p:nvCxnSpPr>
            <p:spPr bwMode="auto">
              <a:xfrm flipH="1">
                <a:off x="6539" y="14793"/>
                <a:ext cx="18" cy="896"/>
              </a:xfrm>
              <a:prstGeom prst="straightConnector1">
                <a:avLst/>
              </a:prstGeom>
              <a:noFill/>
              <a:ln w="15840">
                <a:solidFill>
                  <a:srgbClr val="FF0000"/>
                </a:solidFill>
                <a:miter lim="800000"/>
                <a:headEnd/>
                <a:tailEnd type="triangle" w="med" len="med"/>
              </a:ln>
            </p:spPr>
          </p:cxnSp>
          <p:cxnSp>
            <p:nvCxnSpPr>
              <p:cNvPr id="6178" name="AutoShape 23"/>
              <p:cNvCxnSpPr>
                <a:cxnSpLocks noChangeAspect="1" noChangeShapeType="1"/>
              </p:cNvCxnSpPr>
              <p:nvPr/>
            </p:nvCxnSpPr>
            <p:spPr bwMode="auto">
              <a:xfrm flipH="1">
                <a:off x="6149" y="14924"/>
                <a:ext cx="397" cy="375"/>
              </a:xfrm>
              <a:prstGeom prst="straightConnector1">
                <a:avLst/>
              </a:prstGeom>
              <a:noFill/>
              <a:ln w="15840">
                <a:solidFill>
                  <a:srgbClr val="FF0000"/>
                </a:solidFill>
                <a:miter lim="800000"/>
                <a:headEnd/>
                <a:tailEnd type="triangle" w="med" len="med"/>
              </a:ln>
            </p:spPr>
          </p:cxnSp>
          <p:cxnSp>
            <p:nvCxnSpPr>
              <p:cNvPr id="6179" name="AutoShape 24"/>
              <p:cNvCxnSpPr>
                <a:cxnSpLocks noChangeAspect="1" noChangeShapeType="1"/>
              </p:cNvCxnSpPr>
              <p:nvPr/>
            </p:nvCxnSpPr>
            <p:spPr bwMode="auto">
              <a:xfrm flipH="1" flipV="1">
                <a:off x="6021" y="14779"/>
                <a:ext cx="518" cy="75"/>
              </a:xfrm>
              <a:prstGeom prst="straightConnector1">
                <a:avLst/>
              </a:prstGeom>
              <a:noFill/>
              <a:ln w="15840">
                <a:solidFill>
                  <a:srgbClr val="FF0000"/>
                </a:solidFill>
                <a:miter lim="800000"/>
                <a:headEnd/>
                <a:tailEnd type="triangle" w="med" len="med"/>
              </a:ln>
            </p:spPr>
          </p:cxnSp>
          <p:cxnSp>
            <p:nvCxnSpPr>
              <p:cNvPr id="6180" name="AutoShape 25"/>
              <p:cNvCxnSpPr>
                <a:cxnSpLocks noChangeAspect="1" noChangeShapeType="1"/>
              </p:cNvCxnSpPr>
              <p:nvPr/>
            </p:nvCxnSpPr>
            <p:spPr bwMode="auto">
              <a:xfrm flipV="1">
                <a:off x="6557" y="14648"/>
                <a:ext cx="896" cy="206"/>
              </a:xfrm>
              <a:prstGeom prst="straightConnector1">
                <a:avLst/>
              </a:prstGeom>
              <a:noFill/>
              <a:ln w="15840">
                <a:solidFill>
                  <a:srgbClr val="FF0000"/>
                </a:solidFill>
                <a:miter lim="800000"/>
                <a:headEnd/>
                <a:tailEnd type="triangle" w="med" len="med"/>
              </a:ln>
            </p:spPr>
          </p:cxnSp>
        </p:grpSp>
      </p:grpSp>
      <p:sp>
        <p:nvSpPr>
          <p:cNvPr id="6147" name="Прямоугольник 4"/>
          <p:cNvSpPr>
            <a:spLocks noChangeArrowheads="1"/>
          </p:cNvSpPr>
          <p:nvPr/>
        </p:nvSpPr>
        <p:spPr bwMode="auto">
          <a:xfrm>
            <a:off x="185742" y="4648204"/>
            <a:ext cx="8772525" cy="1938992"/>
          </a:xfrm>
          <a:prstGeom prst="rect">
            <a:avLst/>
          </a:prstGeom>
          <a:noFill/>
          <a:ln w="9525">
            <a:noFill/>
            <a:miter lim="800000"/>
            <a:headEnd/>
            <a:tailEnd/>
          </a:ln>
        </p:spPr>
        <p:txBody>
          <a:bodyPr wrap="square">
            <a:spAutoFit/>
          </a:bodyPr>
          <a:lstStyle/>
          <a:p>
            <a:r>
              <a:rPr lang="ru-RU" sz="2400" dirty="0"/>
              <a:t>Для исследования солнечного блика наиболее предпочтителен красный канал, поскольку свет в красном канале поглощается в «тонком» поверхностном слое океана (Jerlov, 1976), и, таким образом, не так чувствителен к «цвету» водного столба и поверхностной температуре.</a:t>
            </a:r>
            <a:endParaRPr lang="en-US" sz="2400" dirty="0"/>
          </a:p>
        </p:txBody>
      </p:sp>
      <p:sp>
        <p:nvSpPr>
          <p:cNvPr id="96" name="Title 95"/>
          <p:cNvSpPr>
            <a:spLocks noGrp="1"/>
          </p:cNvSpPr>
          <p:nvPr>
            <p:ph type="title"/>
          </p:nvPr>
        </p:nvSpPr>
        <p:spPr>
          <a:xfrm>
            <a:off x="838200" y="76200"/>
            <a:ext cx="8229600" cy="1252728"/>
          </a:xfrm>
        </p:spPr>
        <p:txBody>
          <a:bodyPr/>
          <a:lstStyle/>
          <a:p>
            <a:r>
              <a:rPr lang="ru-RU" b="1" dirty="0" smtClean="0"/>
              <a:t>Используемые данные</a:t>
            </a:r>
            <a:endParaRPr lang="ru-RU" b="1" dirty="0"/>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8"/>
          <p:cNvSpPr>
            <a:spLocks noChangeArrowheads="1"/>
          </p:cNvSpPr>
          <p:nvPr/>
        </p:nvSpPr>
        <p:spPr bwMode="auto">
          <a:xfrm>
            <a:off x="0" y="-180376"/>
            <a:ext cx="9144000" cy="360755"/>
          </a:xfrm>
          <a:prstGeom prst="rect">
            <a:avLst/>
          </a:prstGeom>
          <a:noFill/>
          <a:ln w="9525">
            <a:noFill/>
            <a:miter lim="800000"/>
            <a:headEnd/>
            <a:tailEnd/>
          </a:ln>
        </p:spPr>
        <p:txBody>
          <a:bodyPr lIns="82945" tIns="41473" rIns="82945" bIns="41473" anchor="ctr">
            <a:spAutoFit/>
          </a:bodyPr>
          <a:lstStyle/>
          <a:p>
            <a:endParaRPr lang="en-US"/>
          </a:p>
        </p:txBody>
      </p:sp>
      <p:sp>
        <p:nvSpPr>
          <p:cNvPr id="7171" name="Rectangle 12"/>
          <p:cNvSpPr>
            <a:spLocks noChangeArrowheads="1"/>
          </p:cNvSpPr>
          <p:nvPr/>
        </p:nvSpPr>
        <p:spPr bwMode="auto">
          <a:xfrm>
            <a:off x="0" y="-180376"/>
            <a:ext cx="9144000" cy="360755"/>
          </a:xfrm>
          <a:prstGeom prst="rect">
            <a:avLst/>
          </a:prstGeom>
          <a:noFill/>
          <a:ln w="9525">
            <a:noFill/>
            <a:miter lim="800000"/>
            <a:headEnd/>
            <a:tailEnd/>
          </a:ln>
        </p:spPr>
        <p:txBody>
          <a:bodyPr lIns="82945" tIns="41473" rIns="82945" bIns="41473" anchor="ctr">
            <a:spAutoFit/>
          </a:bodyPr>
          <a:lstStyle/>
          <a:p>
            <a:endParaRPr lang="en-US"/>
          </a:p>
        </p:txBody>
      </p:sp>
      <p:grpSp>
        <p:nvGrpSpPr>
          <p:cNvPr id="2" name="Группа 11"/>
          <p:cNvGrpSpPr>
            <a:grpSpLocks/>
          </p:cNvGrpSpPr>
          <p:nvPr/>
        </p:nvGrpSpPr>
        <p:grpSpPr bwMode="auto">
          <a:xfrm>
            <a:off x="3454404" y="1600202"/>
            <a:ext cx="5472113" cy="1663700"/>
            <a:chOff x="4574880" y="1197484"/>
            <a:chExt cx="5472608" cy="1663378"/>
          </a:xfrm>
        </p:grpSpPr>
        <p:sp>
          <p:nvSpPr>
            <p:cNvPr id="7185" name="Прямоугольник 73"/>
            <p:cNvSpPr>
              <a:spLocks noChangeArrowheads="1"/>
            </p:cNvSpPr>
            <p:nvPr/>
          </p:nvSpPr>
          <p:spPr bwMode="auto">
            <a:xfrm>
              <a:off x="4574880" y="1197484"/>
              <a:ext cx="5472608" cy="1663378"/>
            </a:xfrm>
            <a:prstGeom prst="rect">
              <a:avLst/>
            </a:prstGeom>
            <a:solidFill>
              <a:srgbClr val="FFFF00"/>
            </a:solidFill>
            <a:ln w="9525" algn="ctr">
              <a:solidFill>
                <a:schemeClr val="tx1"/>
              </a:solidFill>
              <a:round/>
              <a:headEnd/>
              <a:tailEnd/>
            </a:ln>
          </p:spPr>
          <p:txBody>
            <a:bodyPr lIns="82945" tIns="41473" rIns="82945" bIns="41473"/>
            <a:lstStyle/>
            <a:p>
              <a:endParaRPr lang="en-US"/>
            </a:p>
          </p:txBody>
        </p:sp>
        <p:graphicFrame>
          <p:nvGraphicFramePr>
            <p:cNvPr id="7186" name="Object 6"/>
            <p:cNvGraphicFramePr>
              <a:graphicFrameLocks noChangeAspect="1"/>
            </p:cNvGraphicFramePr>
            <p:nvPr/>
          </p:nvGraphicFramePr>
          <p:xfrm>
            <a:off x="4769280" y="1269491"/>
            <a:ext cx="5253287" cy="1447355"/>
          </p:xfrm>
          <a:graphic>
            <a:graphicData uri="http://schemas.openxmlformats.org/presentationml/2006/ole">
              <mc:AlternateContent xmlns:mc="http://schemas.openxmlformats.org/markup-compatibility/2006">
                <mc:Choice xmlns:v="urn:schemas-microsoft-com:vml" Requires="v">
                  <p:oleObj spid="_x0000_s1208" name="Equation" r:id="rId4" imgW="3886200" imgH="965200" progId="Equation.DSMT4">
                    <p:embed/>
                  </p:oleObj>
                </mc:Choice>
                <mc:Fallback>
                  <p:oleObj name="Equation" r:id="rId4" imgW="3886200" imgH="965200" progId="Equation.DSMT4">
                    <p:embed/>
                    <p:pic>
                      <p:nvPicPr>
                        <p:cNvPr id="0" name="Picture 5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69280" y="1269491"/>
                          <a:ext cx="5253287" cy="144735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73" name="Заголовок 13"/>
          <p:cNvSpPr>
            <a:spLocks noGrp="1"/>
          </p:cNvSpPr>
          <p:nvPr>
            <p:ph type="title"/>
          </p:nvPr>
        </p:nvSpPr>
        <p:spPr/>
        <p:txBody>
          <a:bodyPr>
            <a:noAutofit/>
          </a:bodyPr>
          <a:lstStyle/>
          <a:p>
            <a:pPr eaLnBrk="1" hangingPunct="1"/>
            <a:r>
              <a:rPr lang="ru-RU" sz="4000" b="1" dirty="0" smtClean="0"/>
              <a:t>Классическая задача рассеяния</a:t>
            </a:r>
            <a:r>
              <a:rPr lang="en-US" sz="4000" b="1" dirty="0" smtClean="0"/>
              <a:t/>
            </a:r>
            <a:br>
              <a:rPr lang="en-US" sz="4000" b="1" dirty="0" smtClean="0"/>
            </a:br>
            <a:r>
              <a:rPr lang="en-GB" sz="4000" b="1" dirty="0" smtClean="0"/>
              <a:t>Cox &amp; </a:t>
            </a:r>
            <a:r>
              <a:rPr lang="en-GB" sz="4000" b="1" dirty="0" err="1" smtClean="0"/>
              <a:t>Munk</a:t>
            </a:r>
            <a:r>
              <a:rPr lang="en-GB" sz="4000" b="1" dirty="0" smtClean="0"/>
              <a:t>, 1954.</a:t>
            </a:r>
            <a:endParaRPr lang="ru-RU" sz="4000" b="1" dirty="0" smtClean="0"/>
          </a:p>
        </p:txBody>
      </p:sp>
      <p:pic>
        <p:nvPicPr>
          <p:cNvPr id="7174" name="Picture 3"/>
          <p:cNvPicPr>
            <a:picLocks noChangeAspect="1" noChangeArrowheads="1"/>
          </p:cNvPicPr>
          <p:nvPr/>
        </p:nvPicPr>
        <p:blipFill>
          <a:blip r:embed="rId6">
            <a:lum bright="30000" contrast="40000"/>
          </a:blip>
          <a:srcRect/>
          <a:stretch>
            <a:fillRect/>
          </a:stretch>
        </p:blipFill>
        <p:spPr bwMode="auto">
          <a:xfrm>
            <a:off x="3282950" y="4581525"/>
            <a:ext cx="5697538" cy="2159000"/>
          </a:xfrm>
          <a:prstGeom prst="rect">
            <a:avLst/>
          </a:prstGeom>
          <a:noFill/>
          <a:ln w="9525">
            <a:noFill/>
            <a:round/>
            <a:headEnd/>
            <a:tailEnd/>
          </a:ln>
        </p:spPr>
      </p:pic>
      <p:sp>
        <p:nvSpPr>
          <p:cNvPr id="7175" name="Text Box 6"/>
          <p:cNvSpPr txBox="1">
            <a:spLocks noChangeArrowheads="1"/>
          </p:cNvSpPr>
          <p:nvPr/>
        </p:nvSpPr>
        <p:spPr bwMode="auto">
          <a:xfrm>
            <a:off x="6291266" y="6391275"/>
            <a:ext cx="1859247" cy="362732"/>
          </a:xfrm>
          <a:prstGeom prst="rect">
            <a:avLst/>
          </a:prstGeom>
          <a:noFill/>
          <a:ln w="9525">
            <a:noFill/>
            <a:round/>
            <a:headEnd/>
            <a:tailEnd/>
          </a:ln>
        </p:spPr>
        <p:txBody>
          <a:bodyPr wrap="none" lIns="81639" tIns="42452" rIns="81639" bIns="42452">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b="1">
                <a:solidFill>
                  <a:schemeClr val="bg1"/>
                </a:solidFill>
                <a:latin typeface="Lucida Sans Unicode" pitchFamily="34" charset="0"/>
                <a:ea typeface="Arial Unicode MS" pitchFamily="34" charset="-128"/>
              </a:rPr>
              <a:t>Мыс Игольный</a:t>
            </a:r>
            <a:endParaRPr lang="en-US" b="1">
              <a:solidFill>
                <a:schemeClr val="bg1"/>
              </a:solidFill>
              <a:latin typeface="Lucida Sans Unicode" pitchFamily="34" charset="0"/>
              <a:ea typeface="Arial Unicode MS" pitchFamily="34" charset="-128"/>
            </a:endParaRPr>
          </a:p>
        </p:txBody>
      </p:sp>
      <p:sp>
        <p:nvSpPr>
          <p:cNvPr id="7176" name="Rectangle 11"/>
          <p:cNvSpPr>
            <a:spLocks noChangeArrowheads="1"/>
          </p:cNvSpPr>
          <p:nvPr/>
        </p:nvSpPr>
        <p:spPr bwMode="auto">
          <a:xfrm>
            <a:off x="3" y="-184667"/>
            <a:ext cx="184731" cy="369332"/>
          </a:xfrm>
          <a:prstGeom prst="rect">
            <a:avLst/>
          </a:prstGeom>
          <a:noFill/>
          <a:ln w="9525">
            <a:noFill/>
            <a:miter lim="800000"/>
            <a:headEnd/>
            <a:tailEnd/>
          </a:ln>
          <a:effectLst/>
        </p:spPr>
        <p:txBody>
          <a:bodyPr wrap="none" anchor="ctr">
            <a:spAutoFit/>
          </a:bodyPr>
          <a:lstStyle/>
          <a:p>
            <a:endParaRPr lang="en-US"/>
          </a:p>
        </p:txBody>
      </p:sp>
      <p:grpSp>
        <p:nvGrpSpPr>
          <p:cNvPr id="3" name="Группа 10"/>
          <p:cNvGrpSpPr>
            <a:grpSpLocks/>
          </p:cNvGrpSpPr>
          <p:nvPr/>
        </p:nvGrpSpPr>
        <p:grpSpPr bwMode="auto">
          <a:xfrm>
            <a:off x="107950" y="1600202"/>
            <a:ext cx="3346450" cy="4708981"/>
            <a:chOff x="395536" y="1340768"/>
            <a:chExt cx="3346464" cy="4709439"/>
          </a:xfrm>
        </p:grpSpPr>
        <p:sp>
          <p:nvSpPr>
            <p:cNvPr id="7183" name="Прямоугольник 7"/>
            <p:cNvSpPr>
              <a:spLocks noChangeArrowheads="1"/>
            </p:cNvSpPr>
            <p:nvPr/>
          </p:nvSpPr>
          <p:spPr bwMode="auto">
            <a:xfrm>
              <a:off x="395536" y="1340768"/>
              <a:ext cx="3346464" cy="4709439"/>
            </a:xfrm>
            <a:prstGeom prst="rect">
              <a:avLst/>
            </a:prstGeom>
            <a:noFill/>
            <a:ln w="9525">
              <a:noFill/>
              <a:miter lim="800000"/>
              <a:headEnd/>
              <a:tailEnd/>
            </a:ln>
          </p:spPr>
          <p:txBody>
            <a:bodyPr>
              <a:spAutoFit/>
            </a:bodyPr>
            <a:lstStyle/>
            <a:p>
              <a:r>
                <a:rPr lang="ru-RU" sz="2000" dirty="0"/>
                <a:t>Подгоняя модель с                 , заданной в виде рядов Грамма-Шарлье, к измеряемой яркости блика, Кокс и Манк (Cox and Munk, 1954a,b) получили фундаментальные статистические характеристики наклонов морской поверхности – среднеквадратичный наклон, их асимметрию и эксцесс, а также выявили их зависимость от скорости ветра.</a:t>
              </a:r>
              <a:endParaRPr lang="en-US" sz="2000" dirty="0"/>
            </a:p>
          </p:txBody>
        </p:sp>
        <p:graphicFrame>
          <p:nvGraphicFramePr>
            <p:cNvPr id="7184" name="Объект 9"/>
            <p:cNvGraphicFramePr>
              <a:graphicFrameLocks noChangeAspect="1"/>
            </p:cNvGraphicFramePr>
            <p:nvPr>
              <p:extLst>
                <p:ext uri="{D42A27DB-BD31-4B8C-83A1-F6EECF244321}">
                  <p14:modId xmlns:p14="http://schemas.microsoft.com/office/powerpoint/2010/main" val="3950072186"/>
                </p:ext>
              </p:extLst>
            </p:nvPr>
          </p:nvGraphicFramePr>
          <p:xfrm>
            <a:off x="2663148" y="1403251"/>
            <a:ext cx="977251" cy="360040"/>
          </p:xfrm>
          <a:graphic>
            <a:graphicData uri="http://schemas.openxmlformats.org/presentationml/2006/ole">
              <mc:AlternateContent xmlns:mc="http://schemas.openxmlformats.org/markup-compatibility/2006">
                <mc:Choice xmlns:v="urn:schemas-microsoft-com:vml" Requires="v">
                  <p:oleObj spid="_x0000_s1209" name="Equation" r:id="rId7" imgW="723586" imgH="266584" progId="Equation.DSMT4">
                    <p:embed/>
                  </p:oleObj>
                </mc:Choice>
                <mc:Fallback>
                  <p:oleObj name="Equation" r:id="rId7" imgW="723586" imgH="266584" progId="Equation.DSMT4">
                    <p:embed/>
                    <p:pic>
                      <p:nvPicPr>
                        <p:cNvPr id="0" name="Picture 5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663148" y="1403251"/>
                          <a:ext cx="977251" cy="36004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7178" name="TextBox 12"/>
          <p:cNvSpPr txBox="1">
            <a:spLocks noChangeArrowheads="1"/>
          </p:cNvSpPr>
          <p:nvPr/>
        </p:nvSpPr>
        <p:spPr bwMode="auto">
          <a:xfrm>
            <a:off x="4096415" y="3421065"/>
            <a:ext cx="3934089" cy="1015663"/>
          </a:xfrm>
          <a:prstGeom prst="rect">
            <a:avLst/>
          </a:prstGeom>
          <a:noFill/>
          <a:ln w="9525">
            <a:noFill/>
            <a:miter lim="800000"/>
            <a:headEnd/>
            <a:tailEnd/>
          </a:ln>
        </p:spPr>
        <p:txBody>
          <a:bodyPr wrap="none">
            <a:spAutoFit/>
          </a:bodyPr>
          <a:lstStyle/>
          <a:p>
            <a:pPr algn="ctr"/>
            <a:r>
              <a:rPr lang="ru-RU" sz="2400" dirty="0"/>
              <a:t>Работа на масштабах блика</a:t>
            </a:r>
          </a:p>
          <a:p>
            <a:pPr algn="ctr"/>
            <a:r>
              <a:rPr lang="ru-RU" dirty="0"/>
              <a:t>Для спутниковых измерений</a:t>
            </a:r>
          </a:p>
          <a:p>
            <a:pPr algn="ctr"/>
            <a:r>
              <a:rPr lang="ru-RU" dirty="0"/>
              <a:t>масштаб блика 100-и – 1000 км</a:t>
            </a:r>
            <a:r>
              <a:rPr lang="en-US" dirty="0"/>
              <a:t>)</a:t>
            </a:r>
          </a:p>
        </p:txBody>
      </p:sp>
      <p:cxnSp>
        <p:nvCxnSpPr>
          <p:cNvPr id="15" name="Прямая со стрелкой 14"/>
          <p:cNvCxnSpPr/>
          <p:nvPr/>
        </p:nvCxnSpPr>
        <p:spPr>
          <a:xfrm>
            <a:off x="4406900" y="5300663"/>
            <a:ext cx="674688"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41" name="Прямая со стрелкой 40"/>
          <p:cNvCxnSpPr/>
          <p:nvPr/>
        </p:nvCxnSpPr>
        <p:spPr>
          <a:xfrm flipH="1">
            <a:off x="5913442" y="5300663"/>
            <a:ext cx="674687" cy="0"/>
          </a:xfrm>
          <a:prstGeom prst="straightConnector1">
            <a:avLst/>
          </a:prstGeom>
          <a:ln w="38100">
            <a:solidFill>
              <a:srgbClr val="FFFF00"/>
            </a:solidFill>
            <a:tailEnd type="arrow"/>
          </a:ln>
        </p:spPr>
        <p:style>
          <a:lnRef idx="1">
            <a:schemeClr val="accent1"/>
          </a:lnRef>
          <a:fillRef idx="0">
            <a:schemeClr val="accent1"/>
          </a:fillRef>
          <a:effectRef idx="0">
            <a:schemeClr val="accent1"/>
          </a:effectRef>
          <a:fontRef idx="minor">
            <a:schemeClr val="tx1"/>
          </a:fontRef>
        </p:style>
      </p:cxnSp>
      <p:cxnSp>
        <p:nvCxnSpPr>
          <p:cNvPr id="18" name="Прямая соединительная линия 17"/>
          <p:cNvCxnSpPr/>
          <p:nvPr/>
        </p:nvCxnSpPr>
        <p:spPr>
          <a:xfrm flipV="1">
            <a:off x="5081588" y="4546601"/>
            <a:ext cx="0" cy="21780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44" name="Прямая соединительная линия 43"/>
          <p:cNvCxnSpPr/>
          <p:nvPr/>
        </p:nvCxnSpPr>
        <p:spPr>
          <a:xfrm flipV="1">
            <a:off x="5940425" y="4564064"/>
            <a:ext cx="0" cy="2178051"/>
          </a:xfrm>
          <a:prstGeom prst="line">
            <a:avLst/>
          </a:prstGeom>
          <a:ln w="38100">
            <a:solidFill>
              <a:srgbClr val="FFFF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rtlCol="0">
            <a:normAutofit fontScale="90000"/>
          </a:bodyPr>
          <a:lstStyle/>
          <a:p>
            <a:pPr eaLnBrk="1" fontAlgn="auto" hangingPunct="1">
              <a:spcAft>
                <a:spcPts val="0"/>
              </a:spcAft>
              <a:defRPr/>
            </a:pPr>
            <a:r>
              <a:rPr lang="ru-RU" sz="3600" b="1" dirty="0" smtClean="0"/>
              <a:t>Предлагаемый метод восстановления СКН</a:t>
            </a:r>
            <a:r>
              <a:rPr lang="ru-RU" sz="2000" b="1" dirty="0" smtClean="0"/>
              <a:t/>
            </a:r>
            <a:br>
              <a:rPr lang="ru-RU" sz="2000" b="1" dirty="0" smtClean="0"/>
            </a:br>
            <a:r>
              <a:rPr lang="ru-RU" sz="2400" b="1" dirty="0" smtClean="0"/>
              <a:t>Вариации СКН на внутренних масштабах блика (1 – 10 км)</a:t>
            </a:r>
            <a:endParaRPr lang="en-US" sz="2400" b="1" dirty="0"/>
          </a:p>
        </p:txBody>
      </p:sp>
      <p:sp>
        <p:nvSpPr>
          <p:cNvPr id="8196" name="Text Box 2"/>
          <p:cNvSpPr txBox="1">
            <a:spLocks noChangeArrowheads="1"/>
          </p:cNvSpPr>
          <p:nvPr/>
        </p:nvSpPr>
        <p:spPr bwMode="auto">
          <a:xfrm>
            <a:off x="304800" y="3886202"/>
            <a:ext cx="4211638" cy="385545"/>
          </a:xfrm>
          <a:prstGeom prst="rect">
            <a:avLst/>
          </a:prstGeom>
          <a:noFill/>
          <a:ln w="9525">
            <a:noFill/>
            <a:round/>
            <a:headEnd/>
            <a:tailEnd/>
          </a:ln>
        </p:spPr>
        <p:txBody>
          <a:bodyPr lIns="74055" tIns="38508" rIns="74055" bIns="38508">
            <a:spAutoFit/>
          </a:bodyPr>
          <a:lstStyle/>
          <a:p>
            <a:pPr>
              <a:tabLst>
                <a:tab pos="0"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000" b="1" dirty="0" smtClean="0">
                <a:latin typeface="Lucida Sans Unicode" pitchFamily="34" charset="0"/>
                <a:ea typeface="Arial Unicode MS" pitchFamily="34" charset="-128"/>
              </a:rPr>
              <a:t>2</a:t>
            </a:r>
            <a:r>
              <a:rPr lang="ru-RU" sz="2000" b="1" dirty="0" smtClean="0">
                <a:latin typeface="Lucida Sans Unicode" pitchFamily="34" charset="0"/>
                <a:ea typeface="Arial Unicode MS" pitchFamily="34" charset="-128"/>
              </a:rPr>
              <a:t>. </a:t>
            </a:r>
            <a:r>
              <a:rPr lang="ru-RU" sz="2000" b="1" dirty="0">
                <a:latin typeface="Lucida Sans Unicode" pitchFamily="34" charset="0"/>
                <a:ea typeface="Arial Unicode MS" pitchFamily="34" charset="-128"/>
              </a:rPr>
              <a:t>Восстановление СКН</a:t>
            </a:r>
            <a:r>
              <a:rPr lang="en-US" sz="2000" b="1" dirty="0">
                <a:latin typeface="Lucida Sans Unicode" pitchFamily="34" charset="0"/>
                <a:ea typeface="Arial Unicode MS" pitchFamily="34" charset="-128"/>
              </a:rPr>
              <a:t>  </a:t>
            </a:r>
          </a:p>
        </p:txBody>
      </p:sp>
      <p:sp>
        <p:nvSpPr>
          <p:cNvPr id="8197" name="Text Box 2"/>
          <p:cNvSpPr txBox="1">
            <a:spLocks noChangeArrowheads="1"/>
          </p:cNvSpPr>
          <p:nvPr/>
        </p:nvSpPr>
        <p:spPr bwMode="auto">
          <a:xfrm>
            <a:off x="165100" y="2133600"/>
            <a:ext cx="8597900" cy="1001098"/>
          </a:xfrm>
          <a:prstGeom prst="rect">
            <a:avLst/>
          </a:prstGeom>
          <a:noFill/>
          <a:ln w="9525">
            <a:noFill/>
            <a:round/>
            <a:headEnd/>
            <a:tailEnd/>
          </a:ln>
        </p:spPr>
        <p:txBody>
          <a:bodyPr wrap="square" lIns="74055" tIns="38508" rIns="74055" bIns="38508">
            <a:spAutoFit/>
          </a:bodyPr>
          <a:lstStyle/>
          <a:p>
            <a:pPr marL="447675" indent="-447675">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000" b="1" dirty="0" smtClean="0">
                <a:latin typeface="Lucida Sans Unicode" pitchFamily="34" charset="0"/>
                <a:ea typeface="Arial Unicode MS" pitchFamily="34" charset="-128"/>
              </a:rPr>
              <a:t>1</a:t>
            </a:r>
            <a:r>
              <a:rPr lang="ru-RU" sz="2000" b="1" dirty="0" smtClean="0">
                <a:latin typeface="Lucida Sans Unicode" pitchFamily="34" charset="0"/>
                <a:ea typeface="Arial Unicode MS" pitchFamily="34" charset="-128"/>
              </a:rPr>
              <a:t>. </a:t>
            </a:r>
            <a:r>
              <a:rPr lang="ru-RU" sz="2000" b="1" dirty="0">
                <a:latin typeface="Lucida Sans Unicode" pitchFamily="34" charset="0"/>
                <a:ea typeface="Arial Unicode MS" pitchFamily="34" charset="-128"/>
              </a:rPr>
              <a:t>Разложение исходного поля яркости на суперпозицию среднего </a:t>
            </a:r>
            <a:r>
              <a:rPr lang="en-US" sz="2000" b="1" dirty="0">
                <a:latin typeface="Lucida Sans Unicode" pitchFamily="34" charset="0"/>
                <a:ea typeface="Arial Unicode MS" pitchFamily="34" charset="-128"/>
              </a:rPr>
              <a:t>(</a:t>
            </a:r>
            <a:r>
              <a:rPr lang="ru-RU" sz="2000" b="1" i="1" dirty="0">
                <a:latin typeface="Lucida Sans Unicode" pitchFamily="34" charset="0"/>
                <a:ea typeface="Arial Unicode MS" pitchFamily="34" charset="-128"/>
              </a:rPr>
              <a:t>масштаб солнечного блика</a:t>
            </a:r>
            <a:r>
              <a:rPr lang="en-US" sz="2000" b="1" dirty="0">
                <a:latin typeface="Lucida Sans Unicode" pitchFamily="34" charset="0"/>
                <a:ea typeface="Arial Unicode MS" pitchFamily="34" charset="-128"/>
              </a:rPr>
              <a:t>)</a:t>
            </a:r>
            <a:r>
              <a:rPr lang="ru-RU" sz="2000" b="1" dirty="0">
                <a:latin typeface="Lucida Sans Unicode" pitchFamily="34" charset="0"/>
                <a:ea typeface="Arial Unicode MS" pitchFamily="34" charset="-128"/>
              </a:rPr>
              <a:t> и его вариаций </a:t>
            </a:r>
            <a:r>
              <a:rPr lang="en-US" sz="2000" b="1" i="1" dirty="0">
                <a:latin typeface="Lucida Sans Unicode" pitchFamily="34" charset="0"/>
                <a:ea typeface="Arial Unicode MS" pitchFamily="34" charset="-128"/>
              </a:rPr>
              <a:t>(</a:t>
            </a:r>
            <a:r>
              <a:rPr lang="ru-RU" sz="2000" b="1" i="1" dirty="0">
                <a:latin typeface="Lucida Sans Unicode" pitchFamily="34" charset="0"/>
                <a:ea typeface="Arial Unicode MS" pitchFamily="34" charset="-128"/>
              </a:rPr>
              <a:t>внутренний масштаб</a:t>
            </a:r>
            <a:r>
              <a:rPr lang="en-US" sz="2000" b="1" i="1" dirty="0">
                <a:latin typeface="Lucida Sans Unicode" pitchFamily="34" charset="0"/>
                <a:ea typeface="Arial Unicode MS" pitchFamily="34" charset="-128"/>
              </a:rPr>
              <a:t>)</a:t>
            </a:r>
            <a:endParaRPr lang="ru-RU" sz="2000" b="1" dirty="0">
              <a:latin typeface="Lucida Sans Unicode" pitchFamily="34" charset="0"/>
              <a:ea typeface="Arial Unicode MS" pitchFamily="34" charset="-128"/>
            </a:endParaRPr>
          </a:p>
        </p:txBody>
      </p:sp>
      <p:grpSp>
        <p:nvGrpSpPr>
          <p:cNvPr id="3" name="Группа 23"/>
          <p:cNvGrpSpPr>
            <a:grpSpLocks/>
          </p:cNvGrpSpPr>
          <p:nvPr/>
        </p:nvGrpSpPr>
        <p:grpSpPr bwMode="auto">
          <a:xfrm>
            <a:off x="3775868" y="3048000"/>
            <a:ext cx="1676400" cy="609600"/>
            <a:chOff x="2174576" y="1612469"/>
            <a:chExt cx="3916852" cy="1362274"/>
          </a:xfrm>
        </p:grpSpPr>
        <p:sp>
          <p:nvSpPr>
            <p:cNvPr id="8203" name="Прямоугольник 22"/>
            <p:cNvSpPr>
              <a:spLocks noChangeArrowheads="1"/>
            </p:cNvSpPr>
            <p:nvPr/>
          </p:nvSpPr>
          <p:spPr bwMode="auto">
            <a:xfrm>
              <a:off x="2174576" y="1612469"/>
              <a:ext cx="3916852" cy="1362274"/>
            </a:xfrm>
            <a:prstGeom prst="rect">
              <a:avLst/>
            </a:prstGeom>
            <a:solidFill>
              <a:srgbClr val="FFFF00"/>
            </a:solidFill>
            <a:ln w="9525" algn="ctr">
              <a:solidFill>
                <a:schemeClr val="tx1"/>
              </a:solidFill>
              <a:round/>
              <a:headEnd/>
              <a:tailEnd/>
            </a:ln>
          </p:spPr>
          <p:txBody>
            <a:bodyPr/>
            <a:lstStyle/>
            <a:p>
              <a:endParaRPr lang="en-US"/>
            </a:p>
          </p:txBody>
        </p:sp>
        <p:graphicFrame>
          <p:nvGraphicFramePr>
            <p:cNvPr id="8204" name="Object 11"/>
            <p:cNvGraphicFramePr>
              <a:graphicFrameLocks noChangeAspect="1"/>
            </p:cNvGraphicFramePr>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2233" name="Equation" r:id="rId4" imgW="647700" imgH="190500" progId="Equation.DSMT4">
                    <p:embed/>
                  </p:oleObj>
                </mc:Choice>
                <mc:Fallback>
                  <p:oleObj name="Equation" r:id="rId4" imgW="647700" imgH="190500" progId="Equation.DSMT4">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8200" name="Прямоугольник 11"/>
          <p:cNvSpPr>
            <a:spLocks noChangeArrowheads="1"/>
          </p:cNvSpPr>
          <p:nvPr/>
        </p:nvSpPr>
        <p:spPr bwMode="auto">
          <a:xfrm>
            <a:off x="609600" y="4267200"/>
            <a:ext cx="8382000" cy="1631216"/>
          </a:xfrm>
          <a:prstGeom prst="rect">
            <a:avLst/>
          </a:prstGeom>
          <a:noFill/>
          <a:ln w="9525">
            <a:noFill/>
            <a:miter lim="800000"/>
            <a:headEnd/>
            <a:tailEnd/>
          </a:ln>
        </p:spPr>
        <p:txBody>
          <a:bodyPr wrap="square">
            <a:spAutoFit/>
          </a:bodyPr>
          <a:lstStyle/>
          <a:p>
            <a:r>
              <a:rPr lang="ru-RU" sz="2000" dirty="0"/>
              <a:t>Поскольку количество отражённой радиации в районе солнечного блика зависит от СКН, любое явление, наблюдаемое на поверхности океана (как слики, внутренние волны, фронты течений, вихри, грибовидные структуры и др.), приводящее к вариациям СКН, возможно наблюдать в контрастах яркости</a:t>
            </a:r>
            <a:endParaRPr lang="en-US" sz="2000" dirty="0"/>
          </a:p>
        </p:txBody>
      </p:sp>
      <p:sp>
        <p:nvSpPr>
          <p:cNvPr id="8202" name="Прямоугольник 13"/>
          <p:cNvSpPr>
            <a:spLocks noChangeArrowheads="1"/>
          </p:cNvSpPr>
          <p:nvPr/>
        </p:nvSpPr>
        <p:spPr bwMode="auto">
          <a:xfrm>
            <a:off x="684217" y="1352489"/>
            <a:ext cx="7775575" cy="400110"/>
          </a:xfrm>
          <a:prstGeom prst="rect">
            <a:avLst/>
          </a:prstGeom>
          <a:noFill/>
          <a:ln w="9525">
            <a:noFill/>
            <a:miter lim="800000"/>
            <a:headEnd/>
            <a:tailEnd/>
          </a:ln>
        </p:spPr>
        <p:txBody>
          <a:bodyPr>
            <a:spAutoFit/>
          </a:bodyPr>
          <a:lstStyle/>
          <a:p>
            <a:pPr algn="ctr"/>
            <a:r>
              <a:rPr lang="ru-RU" sz="2000" b="1" dirty="0"/>
              <a:t>Соответствует мезо- и субмезомасштабам океанических явлений </a:t>
            </a:r>
            <a:endParaRPr lang="en-US" sz="2000" dirty="0"/>
          </a:p>
        </p:txBody>
      </p:sp>
      <p:grpSp>
        <p:nvGrpSpPr>
          <p:cNvPr id="10" name="Group 16"/>
          <p:cNvGrpSpPr>
            <a:grpSpLocks/>
          </p:cNvGrpSpPr>
          <p:nvPr/>
        </p:nvGrpSpPr>
        <p:grpSpPr bwMode="auto">
          <a:xfrm>
            <a:off x="3733804" y="5638800"/>
            <a:ext cx="1760537" cy="1066800"/>
            <a:chOff x="2455" y="3101"/>
            <a:chExt cx="629" cy="449"/>
          </a:xfrm>
        </p:grpSpPr>
        <p:sp>
          <p:nvSpPr>
            <p:cNvPr id="11"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12"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2234" name="Equation" r:id="rId6" imgW="1511704" imgH="890456" progId="Equation.DSMT4">
                    <p:embed/>
                  </p:oleObj>
                </mc:Choice>
                <mc:Fallback>
                  <p:oleObj name="Equation" r:id="rId6" imgW="1511704" imgH="890456" progId="Equation.DSMT4">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1"/>
          <p:cNvPicPr>
            <a:picLocks noChangeAspect="1" noChangeArrowheads="1"/>
          </p:cNvPicPr>
          <p:nvPr/>
        </p:nvPicPr>
        <p:blipFill>
          <a:blip r:embed="rId3"/>
          <a:srcRect/>
          <a:stretch>
            <a:fillRect/>
          </a:stretch>
        </p:blipFill>
        <p:spPr bwMode="auto">
          <a:xfrm>
            <a:off x="5665677" y="4267683"/>
            <a:ext cx="2512800" cy="2285519"/>
          </a:xfrm>
          <a:prstGeom prst="rect">
            <a:avLst/>
          </a:prstGeom>
          <a:noFill/>
          <a:ln w="9525">
            <a:noFill/>
            <a:round/>
            <a:headEnd/>
            <a:tailEnd/>
          </a:ln>
          <a:effectLst/>
        </p:spPr>
      </p:pic>
      <p:pic>
        <p:nvPicPr>
          <p:cNvPr id="7172" name="Picture 3"/>
          <p:cNvPicPr>
            <a:picLocks noChangeAspect="1" noChangeArrowheads="1"/>
          </p:cNvPicPr>
          <p:nvPr/>
        </p:nvPicPr>
        <p:blipFill>
          <a:blip r:embed="rId4"/>
          <a:srcRect/>
          <a:stretch>
            <a:fillRect/>
          </a:stretch>
        </p:blipFill>
        <p:spPr bwMode="auto">
          <a:xfrm>
            <a:off x="5327997" y="1675411"/>
            <a:ext cx="3188160" cy="2285519"/>
          </a:xfrm>
          <a:prstGeom prst="rect">
            <a:avLst/>
          </a:prstGeom>
          <a:noFill/>
          <a:ln w="9525">
            <a:noFill/>
            <a:round/>
            <a:headEnd/>
            <a:tailEnd/>
          </a:ln>
          <a:effectLst/>
        </p:spPr>
      </p:pic>
      <p:pic>
        <p:nvPicPr>
          <p:cNvPr id="7173" name="Picture 4"/>
          <p:cNvPicPr>
            <a:picLocks noChangeAspect="1" noChangeArrowheads="1"/>
          </p:cNvPicPr>
          <p:nvPr/>
        </p:nvPicPr>
        <p:blipFill>
          <a:blip r:embed="rId5"/>
          <a:srcRect/>
          <a:stretch>
            <a:fillRect/>
          </a:stretch>
        </p:blipFill>
        <p:spPr bwMode="auto">
          <a:xfrm>
            <a:off x="989476" y="4267683"/>
            <a:ext cx="2543040" cy="2285519"/>
          </a:xfrm>
          <a:prstGeom prst="rect">
            <a:avLst/>
          </a:prstGeom>
          <a:noFill/>
          <a:ln w="9525">
            <a:noFill/>
            <a:round/>
            <a:headEnd/>
            <a:tailEnd/>
          </a:ln>
          <a:effectLst/>
        </p:spPr>
      </p:pic>
      <p:pic>
        <p:nvPicPr>
          <p:cNvPr id="7174" name="Picture 5"/>
          <p:cNvPicPr>
            <a:picLocks noChangeAspect="1" noChangeArrowheads="1"/>
          </p:cNvPicPr>
          <p:nvPr/>
        </p:nvPicPr>
        <p:blipFill>
          <a:blip r:embed="rId6">
            <a:lum bright="-10000" contrast="20000"/>
          </a:blip>
          <a:srcRect/>
          <a:stretch>
            <a:fillRect/>
          </a:stretch>
        </p:blipFill>
        <p:spPr bwMode="auto">
          <a:xfrm>
            <a:off x="610036" y="1610603"/>
            <a:ext cx="3301920" cy="2285520"/>
          </a:xfrm>
          <a:prstGeom prst="rect">
            <a:avLst/>
          </a:prstGeom>
          <a:noFill/>
          <a:ln w="9525">
            <a:noFill/>
            <a:round/>
            <a:headEnd/>
            <a:tailEnd/>
          </a:ln>
          <a:effectLst/>
        </p:spPr>
      </p:pic>
      <p:sp>
        <p:nvSpPr>
          <p:cNvPr id="7175" name="Text Box 6"/>
          <p:cNvSpPr txBox="1">
            <a:spLocks noChangeArrowheads="1"/>
          </p:cNvSpPr>
          <p:nvPr/>
        </p:nvSpPr>
        <p:spPr bwMode="auto">
          <a:xfrm>
            <a:off x="373583" y="3848214"/>
            <a:ext cx="3774835" cy="455065"/>
          </a:xfrm>
          <a:prstGeom prst="rect">
            <a:avLst/>
          </a:prstGeom>
          <a:noFill/>
          <a:ln w="9525">
            <a:noFill/>
            <a:round/>
            <a:headEnd/>
            <a:tailEnd/>
          </a:ln>
          <a:effectLst/>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400" dirty="0" err="1" smtClean="0"/>
              <a:t>Одномерное</a:t>
            </a:r>
            <a:r>
              <a:rPr lang="en-US" sz="2400" dirty="0" smtClean="0"/>
              <a:t> </a:t>
            </a:r>
            <a:r>
              <a:rPr lang="en-US" sz="2400" dirty="0" err="1" smtClean="0"/>
              <a:t>поле</a:t>
            </a:r>
            <a:r>
              <a:rPr lang="en-US" sz="2400" dirty="0" smtClean="0"/>
              <a:t> </a:t>
            </a:r>
            <a:r>
              <a:rPr lang="en-US" sz="2400" dirty="0" err="1" smtClean="0"/>
              <a:t>яркости</a:t>
            </a:r>
            <a:endParaRPr lang="en-US" sz="2400" dirty="0" smtClean="0"/>
          </a:p>
        </p:txBody>
      </p:sp>
      <p:sp>
        <p:nvSpPr>
          <p:cNvPr id="7176" name="Text Box 7"/>
          <p:cNvSpPr txBox="1">
            <a:spLocks noChangeArrowheads="1"/>
          </p:cNvSpPr>
          <p:nvPr/>
        </p:nvSpPr>
        <p:spPr bwMode="auto">
          <a:xfrm>
            <a:off x="5145271" y="3848214"/>
            <a:ext cx="3553621" cy="455065"/>
          </a:xfrm>
          <a:prstGeom prst="rect">
            <a:avLst/>
          </a:prstGeom>
          <a:noFill/>
          <a:ln w="9525">
            <a:noFill/>
            <a:round/>
            <a:headEnd/>
            <a:tailEnd/>
          </a:ln>
          <a:effectLst/>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en-US" sz="2400" dirty="0" err="1" smtClean="0"/>
              <a:t>Двумерное</a:t>
            </a:r>
            <a:r>
              <a:rPr lang="en-US" sz="2400" dirty="0" smtClean="0"/>
              <a:t> </a:t>
            </a:r>
            <a:r>
              <a:rPr lang="en-US" sz="2400" dirty="0" err="1" smtClean="0"/>
              <a:t>поле</a:t>
            </a:r>
            <a:r>
              <a:rPr lang="en-US" sz="2400" dirty="0" smtClean="0"/>
              <a:t> </a:t>
            </a:r>
            <a:r>
              <a:rPr lang="en-US" sz="2400" dirty="0" err="1" smtClean="0"/>
              <a:t>яркости</a:t>
            </a:r>
            <a:endParaRPr lang="en-US" sz="2400" dirty="0"/>
          </a:p>
        </p:txBody>
      </p:sp>
      <p:sp>
        <p:nvSpPr>
          <p:cNvPr id="10" name="Title 9"/>
          <p:cNvSpPr>
            <a:spLocks noGrp="1"/>
          </p:cNvSpPr>
          <p:nvPr>
            <p:ph type="title"/>
          </p:nvPr>
        </p:nvSpPr>
        <p:spPr/>
        <p:txBody>
          <a:bodyPr>
            <a:normAutofit fontScale="90000"/>
          </a:bodyPr>
          <a:lstStyle/>
          <a:p>
            <a:r>
              <a:rPr lang="en-US" b="1" dirty="0" err="1" smtClean="0"/>
              <a:t>Особенности</a:t>
            </a:r>
            <a:r>
              <a:rPr lang="en-US" b="1" dirty="0" smtClean="0"/>
              <a:t> </a:t>
            </a:r>
            <a:r>
              <a:rPr lang="en-US" b="1" dirty="0" err="1" smtClean="0"/>
              <a:t>формирования</a:t>
            </a:r>
            <a:r>
              <a:rPr lang="en-US" b="1" dirty="0" smtClean="0"/>
              <a:t> </a:t>
            </a:r>
            <a:r>
              <a:rPr lang="en-US" b="1" dirty="0" err="1" smtClean="0"/>
              <a:t>изображений</a:t>
            </a:r>
            <a:r>
              <a:rPr lang="en-US" b="1" dirty="0" smtClean="0"/>
              <a:t> MERIS и MODIS</a:t>
            </a:r>
            <a:endParaRPr lang="en-US" dirty="0"/>
          </a:p>
        </p:txBody>
      </p:sp>
      <p:sp>
        <p:nvSpPr>
          <p:cNvPr id="12" name="Rectangle 11"/>
          <p:cNvSpPr/>
          <p:nvPr/>
        </p:nvSpPr>
        <p:spPr>
          <a:xfrm>
            <a:off x="74344" y="6450568"/>
            <a:ext cx="4373313" cy="369332"/>
          </a:xfrm>
          <a:prstGeom prst="rect">
            <a:avLst/>
          </a:prstGeom>
        </p:spPr>
        <p:txBody>
          <a:bodyPr wrap="none">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smtClean="0"/>
              <a:t>Г</a:t>
            </a:r>
            <a:r>
              <a:rPr lang="en-US" dirty="0" err="1" smtClean="0"/>
              <a:t>радиенты</a:t>
            </a:r>
            <a:r>
              <a:rPr lang="en-US" dirty="0" smtClean="0"/>
              <a:t> </a:t>
            </a:r>
            <a:r>
              <a:rPr lang="en-US" dirty="0" err="1" smtClean="0"/>
              <a:t>яркости</a:t>
            </a:r>
            <a:r>
              <a:rPr lang="en-US" dirty="0" smtClean="0"/>
              <a:t> в </a:t>
            </a:r>
            <a:r>
              <a:rPr lang="en-US" dirty="0" err="1" smtClean="0"/>
              <a:t>одном</a:t>
            </a:r>
            <a:r>
              <a:rPr lang="en-US" dirty="0" smtClean="0"/>
              <a:t> </a:t>
            </a:r>
            <a:r>
              <a:rPr lang="en-US" dirty="0" err="1" smtClean="0"/>
              <a:t>направлении</a:t>
            </a:r>
            <a:endParaRPr lang="en-US" dirty="0"/>
          </a:p>
        </p:txBody>
      </p:sp>
      <p:sp>
        <p:nvSpPr>
          <p:cNvPr id="13" name="Rectangle 12"/>
          <p:cNvSpPr/>
          <p:nvPr/>
        </p:nvSpPr>
        <p:spPr>
          <a:xfrm>
            <a:off x="4700159" y="6450568"/>
            <a:ext cx="4443845" cy="369332"/>
          </a:xfrm>
          <a:prstGeom prst="rect">
            <a:avLst/>
          </a:prstGeom>
        </p:spPr>
        <p:txBody>
          <a:bodyPr wrap="none">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smtClean="0"/>
              <a:t>Г</a:t>
            </a:r>
            <a:r>
              <a:rPr lang="en-US" dirty="0" err="1" smtClean="0"/>
              <a:t>радиенты</a:t>
            </a:r>
            <a:r>
              <a:rPr lang="en-US" dirty="0" smtClean="0"/>
              <a:t> </a:t>
            </a:r>
            <a:r>
              <a:rPr lang="en-US" dirty="0" err="1" smtClean="0"/>
              <a:t>яркости</a:t>
            </a:r>
            <a:r>
              <a:rPr lang="en-US" dirty="0" smtClean="0"/>
              <a:t> в </a:t>
            </a:r>
            <a:r>
              <a:rPr lang="en-US" dirty="0" err="1" smtClean="0"/>
              <a:t>обоих</a:t>
            </a:r>
            <a:r>
              <a:rPr lang="en-US" dirty="0" smtClean="0"/>
              <a:t> </a:t>
            </a:r>
            <a:r>
              <a:rPr lang="en-US" dirty="0" err="1" smtClean="0"/>
              <a:t>направлениях</a:t>
            </a:r>
            <a:endParaRPr lang="en-US" dirty="0"/>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t>М</a:t>
            </a:r>
            <a:r>
              <a:rPr lang="ru-RU" b="1" dirty="0" smtClean="0"/>
              <a:t>етод восстановления пространственных вариаций СКН</a:t>
            </a:r>
            <a:endParaRPr lang="en-US" b="1" dirty="0"/>
          </a:p>
        </p:txBody>
      </p:sp>
      <p:grpSp>
        <p:nvGrpSpPr>
          <p:cNvPr id="3" name="Group 10"/>
          <p:cNvGrpSpPr>
            <a:grpSpLocks/>
          </p:cNvGrpSpPr>
          <p:nvPr/>
        </p:nvGrpSpPr>
        <p:grpSpPr bwMode="auto">
          <a:xfrm>
            <a:off x="304800" y="3886200"/>
            <a:ext cx="3581400" cy="2895600"/>
            <a:chOff x="475" y="3281"/>
            <a:chExt cx="1709" cy="1169"/>
          </a:xfrm>
        </p:grpSpPr>
        <p:sp>
          <p:nvSpPr>
            <p:cNvPr id="4" name="Rectangle 11"/>
            <p:cNvSpPr>
              <a:spLocks noChangeArrowheads="1"/>
            </p:cNvSpPr>
            <p:nvPr/>
          </p:nvSpPr>
          <p:spPr bwMode="auto">
            <a:xfrm>
              <a:off x="475" y="3281"/>
              <a:ext cx="1709" cy="1169"/>
            </a:xfrm>
            <a:prstGeom prst="rect">
              <a:avLst/>
            </a:prstGeom>
            <a:solidFill>
              <a:srgbClr val="E6E6E6"/>
            </a:solidFill>
            <a:ln w="9360">
              <a:solidFill>
                <a:srgbClr val="000000"/>
              </a:solidFill>
              <a:round/>
              <a:headEnd/>
              <a:tailEnd/>
            </a:ln>
            <a:effectLst/>
          </p:spPr>
          <p:txBody>
            <a:bodyPr wrap="none" anchor="ctr"/>
            <a:lstStyle/>
            <a:p>
              <a:endParaRPr lang="en-US"/>
            </a:p>
          </p:txBody>
        </p:sp>
        <p:graphicFrame>
          <p:nvGraphicFramePr>
            <p:cNvPr id="5" name="Object 12"/>
            <p:cNvGraphicFramePr>
              <a:graphicFrameLocks noChangeAspect="1"/>
            </p:cNvGraphicFramePr>
            <p:nvPr/>
          </p:nvGraphicFramePr>
          <p:xfrm>
            <a:off x="522" y="3367"/>
            <a:ext cx="1610" cy="952"/>
          </p:xfrm>
          <a:graphic>
            <a:graphicData uri="http://schemas.openxmlformats.org/presentationml/2006/ole">
              <mc:AlternateContent xmlns:mc="http://schemas.openxmlformats.org/markup-compatibility/2006">
                <mc:Choice xmlns:v="urn:schemas-microsoft-com:vml" Requires="v">
                  <p:oleObj spid="_x0000_s4462" r:id="rId4" imgW="655346" imgH="369103" progId="Equation.DSMT4">
                    <p:embed/>
                  </p:oleObj>
                </mc:Choice>
                <mc:Fallback>
                  <p:oleObj r:id="rId4" imgW="655346" imgH="369103" progId="Equation.DSMT4">
                    <p:embed/>
                    <p:pic>
                      <p:nvPicPr>
                        <p:cNvPr id="0" name="Picture 10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 y="3367"/>
                          <a:ext cx="1610" cy="952"/>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6" name="Group 16"/>
          <p:cNvGrpSpPr>
            <a:grpSpLocks/>
          </p:cNvGrpSpPr>
          <p:nvPr/>
        </p:nvGrpSpPr>
        <p:grpSpPr bwMode="auto">
          <a:xfrm>
            <a:off x="5334003" y="2667000"/>
            <a:ext cx="1760537" cy="1066800"/>
            <a:chOff x="2455" y="3101"/>
            <a:chExt cx="629" cy="449"/>
          </a:xfrm>
        </p:grpSpPr>
        <p:sp>
          <p:nvSpPr>
            <p:cNvPr id="7"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8"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4463" name="Equation" r:id="rId6" imgW="1511704" imgH="890456" progId="Equation.DSMT4">
                    <p:embed/>
                  </p:oleObj>
                </mc:Choice>
                <mc:Fallback>
                  <p:oleObj name="Equation" r:id="rId6" imgW="1511704" imgH="890456" progId="Equation.DSMT4">
                    <p:embed/>
                    <p:pic>
                      <p:nvPicPr>
                        <p:cNvPr id="0" name="Picture 10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9" name="Group 19"/>
          <p:cNvGrpSpPr>
            <a:grpSpLocks/>
          </p:cNvGrpSpPr>
          <p:nvPr/>
        </p:nvGrpSpPr>
        <p:grpSpPr bwMode="auto">
          <a:xfrm>
            <a:off x="4038600" y="3886201"/>
            <a:ext cx="4849812" cy="2617787"/>
            <a:chOff x="3310" y="3265"/>
            <a:chExt cx="2524" cy="1185"/>
          </a:xfrm>
        </p:grpSpPr>
        <p:sp>
          <p:nvSpPr>
            <p:cNvPr id="10" name="Rectangle 20"/>
            <p:cNvSpPr>
              <a:spLocks noChangeArrowheads="1"/>
            </p:cNvSpPr>
            <p:nvPr/>
          </p:nvSpPr>
          <p:spPr bwMode="auto">
            <a:xfrm>
              <a:off x="3310" y="3281"/>
              <a:ext cx="2519" cy="1169"/>
            </a:xfrm>
            <a:prstGeom prst="rect">
              <a:avLst/>
            </a:prstGeom>
            <a:solidFill>
              <a:srgbClr val="E6E6E6"/>
            </a:solidFill>
            <a:ln w="9360">
              <a:solidFill>
                <a:srgbClr val="000000"/>
              </a:solidFill>
              <a:round/>
              <a:headEnd/>
              <a:tailEnd/>
            </a:ln>
            <a:effectLst/>
          </p:spPr>
          <p:txBody>
            <a:bodyPr wrap="none" anchor="ctr"/>
            <a:lstStyle/>
            <a:p>
              <a:endParaRPr lang="en-US"/>
            </a:p>
          </p:txBody>
        </p:sp>
        <p:graphicFrame>
          <p:nvGraphicFramePr>
            <p:cNvPr id="11" name="Object 21"/>
            <p:cNvGraphicFramePr>
              <a:graphicFrameLocks noChangeAspect="1"/>
            </p:cNvGraphicFramePr>
            <p:nvPr/>
          </p:nvGraphicFramePr>
          <p:xfrm>
            <a:off x="3400" y="3265"/>
            <a:ext cx="2434" cy="1155"/>
          </p:xfrm>
          <a:graphic>
            <a:graphicData uri="http://schemas.openxmlformats.org/presentationml/2006/ole">
              <mc:AlternateContent xmlns:mc="http://schemas.openxmlformats.org/markup-compatibility/2006">
                <mc:Choice xmlns:v="urn:schemas-microsoft-com:vml" Requires="v">
                  <p:oleObj spid="_x0000_s4464" r:id="rId8" imgW="629548" imgH="284852" progId="Equation.DSMT4">
                    <p:embed/>
                  </p:oleObj>
                </mc:Choice>
                <mc:Fallback>
                  <p:oleObj r:id="rId8" imgW="629548" imgH="284852" progId="Equation.DSMT4">
                    <p:embed/>
                    <p:pic>
                      <p:nvPicPr>
                        <p:cNvPr id="0" name="Picture 10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400" y="3265"/>
                          <a:ext cx="2434" cy="1155"/>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12" name="Rectangle 22"/>
          <p:cNvSpPr>
            <a:spLocks noChangeArrowheads="1"/>
          </p:cNvSpPr>
          <p:nvPr/>
        </p:nvSpPr>
        <p:spPr bwMode="auto">
          <a:xfrm>
            <a:off x="252416" y="3346154"/>
            <a:ext cx="1039365" cy="463846"/>
          </a:xfrm>
          <a:prstGeom prst="rect">
            <a:avLst/>
          </a:prstGeom>
          <a:noFill/>
          <a:ln w="9525">
            <a:noFill/>
            <a:round/>
            <a:headEnd/>
            <a:tailEnd/>
          </a:ln>
          <a:effectLst/>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rgbClr val="000000"/>
                </a:solidFill>
              </a:rPr>
              <a:t>MERIS</a:t>
            </a:r>
          </a:p>
        </p:txBody>
      </p:sp>
      <p:sp>
        <p:nvSpPr>
          <p:cNvPr id="13" name="Rectangle 23"/>
          <p:cNvSpPr>
            <a:spLocks noChangeArrowheads="1"/>
          </p:cNvSpPr>
          <p:nvPr/>
        </p:nvSpPr>
        <p:spPr bwMode="auto">
          <a:xfrm>
            <a:off x="7772400" y="3346154"/>
            <a:ext cx="1108294" cy="463846"/>
          </a:xfrm>
          <a:prstGeom prst="rect">
            <a:avLst/>
          </a:prstGeom>
          <a:noFill/>
          <a:ln w="9525">
            <a:noFill/>
            <a:round/>
            <a:headEnd/>
            <a:tailEnd/>
          </a:ln>
          <a:effectLst/>
        </p:spPr>
        <p:txBody>
          <a:bodyPr wrap="none" lIns="90000" tIns="46800" rIns="90000" bIns="46800">
            <a:spAutoFit/>
          </a:bodyPr>
          <a:lstStyle/>
          <a:p>
            <a:pP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400" b="1" dirty="0">
                <a:solidFill>
                  <a:srgbClr val="000000"/>
                </a:solidFill>
              </a:rPr>
              <a:t>MODIS</a:t>
            </a:r>
          </a:p>
        </p:txBody>
      </p:sp>
      <p:sp>
        <p:nvSpPr>
          <p:cNvPr id="15" name="Rectangle 14"/>
          <p:cNvSpPr/>
          <p:nvPr/>
        </p:nvSpPr>
        <p:spPr>
          <a:xfrm>
            <a:off x="228600" y="1944361"/>
            <a:ext cx="8686800" cy="707886"/>
          </a:xfrm>
          <a:prstGeom prst="rect">
            <a:avLst/>
          </a:prstGeom>
        </p:spPr>
        <p:txBody>
          <a:bodyPr wrap="square">
            <a:spAutoFit/>
          </a:bodyPr>
          <a:lstStyle/>
          <a:p>
            <a:pPr algn="ctr"/>
            <a:r>
              <a:rPr lang="ru-RU" sz="4000" b="1" dirty="0" smtClean="0">
                <a:solidFill>
                  <a:srgbClr val="FF0000"/>
                </a:solidFill>
              </a:rPr>
              <a:t>Дать расшифровки символов</a:t>
            </a:r>
            <a:endParaRPr lang="ru-RU" sz="4000" b="1" dirty="0">
              <a:solidFill>
                <a:srgbClr val="FF0000"/>
              </a:solidFill>
            </a:endParaRPr>
          </a:p>
        </p:txBody>
      </p:sp>
      <p:grpSp>
        <p:nvGrpSpPr>
          <p:cNvPr id="16" name="Группа 23"/>
          <p:cNvGrpSpPr>
            <a:grpSpLocks/>
          </p:cNvGrpSpPr>
          <p:nvPr/>
        </p:nvGrpSpPr>
        <p:grpSpPr bwMode="auto">
          <a:xfrm>
            <a:off x="2057400" y="2895600"/>
            <a:ext cx="1676400" cy="609600"/>
            <a:chOff x="2174576" y="1612469"/>
            <a:chExt cx="3916852" cy="1362274"/>
          </a:xfrm>
        </p:grpSpPr>
        <p:sp>
          <p:nvSpPr>
            <p:cNvPr id="17"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8" name="Object 11"/>
            <p:cNvGraphicFramePr>
              <a:graphicFrameLocks noChangeAspect="1"/>
            </p:cNvGraphicFramePr>
            <p:nvPr>
              <p:extLst>
                <p:ext uri="{D42A27DB-BD31-4B8C-83A1-F6EECF244321}">
                  <p14:modId xmlns:p14="http://schemas.microsoft.com/office/powerpoint/2010/main" val="3015929417"/>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4465" name="Equation" r:id="rId10" imgW="647640" imgH="190440" progId="Equation.DSMT4">
                    <p:embed/>
                  </p:oleObj>
                </mc:Choice>
                <mc:Fallback>
                  <p:oleObj name="Equation" r:id="rId10" imgW="647640" imgH="190440" progId="Equation.DSMT4">
                    <p:embed/>
                    <p:pic>
                      <p:nvPicPr>
                        <p:cNvPr id="0" name="Picture 105"/>
                        <p:cNvPicPr>
                          <a:picLocks noChangeAspect="1" noChangeArrowheads="1"/>
                        </p:cNvPicPr>
                        <p:nvPr/>
                      </p:nvPicPr>
                      <p:blipFill>
                        <a:blip r:embed="rId11"/>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Заголовок 1"/>
          <p:cNvSpPr>
            <a:spLocks noGrp="1"/>
          </p:cNvSpPr>
          <p:nvPr>
            <p:ph type="title"/>
          </p:nvPr>
        </p:nvSpPr>
        <p:spPr/>
        <p:txBody>
          <a:bodyPr/>
          <a:lstStyle/>
          <a:p>
            <a:pPr eaLnBrk="1" hangingPunct="1"/>
            <a:r>
              <a:rPr lang="ru-RU" b="1" dirty="0" smtClean="0"/>
              <a:t>Примеры работы алгоритма</a:t>
            </a:r>
            <a:endParaRPr lang="en-US" b="1" dirty="0" smtClean="0"/>
          </a:p>
        </p:txBody>
      </p:sp>
      <p:pic>
        <p:nvPicPr>
          <p:cNvPr id="10243" name="Picture 1"/>
          <p:cNvPicPr>
            <a:picLocks noChangeAspect="1" noChangeArrowheads="1"/>
          </p:cNvPicPr>
          <p:nvPr/>
        </p:nvPicPr>
        <p:blipFill>
          <a:blip r:embed="rId2">
            <a:lum bright="20000" contrast="30000"/>
          </a:blip>
          <a:srcRect/>
          <a:stretch>
            <a:fillRect/>
          </a:stretch>
        </p:blipFill>
        <p:spPr bwMode="auto">
          <a:xfrm>
            <a:off x="4" y="1403349"/>
            <a:ext cx="9186863" cy="5697539"/>
          </a:xfrm>
          <a:prstGeom prst="rect">
            <a:avLst/>
          </a:prstGeom>
          <a:noFill/>
          <a:ln w="9525">
            <a:noFill/>
            <a:round/>
            <a:headEnd/>
            <a:tailEnd/>
          </a:ln>
        </p:spPr>
      </p:pic>
      <p:sp>
        <p:nvSpPr>
          <p:cNvPr id="10244" name="Oval 2"/>
          <p:cNvSpPr>
            <a:spLocks noChangeArrowheads="1"/>
          </p:cNvSpPr>
          <p:nvPr/>
        </p:nvSpPr>
        <p:spPr bwMode="auto">
          <a:xfrm>
            <a:off x="2600325" y="3359153"/>
            <a:ext cx="1176338" cy="1998663"/>
          </a:xfrm>
          <a:prstGeom prst="ellipse">
            <a:avLst/>
          </a:prstGeom>
          <a:noFill/>
          <a:ln w="38160">
            <a:solidFill>
              <a:srgbClr val="FF0000"/>
            </a:solidFill>
            <a:miter lim="800000"/>
            <a:headEnd/>
            <a:tailEnd/>
          </a:ln>
        </p:spPr>
        <p:txBody>
          <a:bodyPr wrap="none" lIns="82945" tIns="41473" rIns="82945" bIns="41473" anchor="ctr"/>
          <a:lstStyle/>
          <a:p>
            <a:endParaRPr lang="en-US"/>
          </a:p>
        </p:txBody>
      </p:sp>
      <p:sp>
        <p:nvSpPr>
          <p:cNvPr id="10245" name="Text Box 3"/>
          <p:cNvSpPr txBox="1">
            <a:spLocks noChangeArrowheads="1"/>
          </p:cNvSpPr>
          <p:nvPr/>
        </p:nvSpPr>
        <p:spPr bwMode="auto">
          <a:xfrm>
            <a:off x="3659190" y="3270251"/>
            <a:ext cx="837393" cy="431764"/>
          </a:xfrm>
          <a:prstGeom prst="rect">
            <a:avLst/>
          </a:prstGeom>
          <a:noFill/>
          <a:ln w="9525">
            <a:noFill/>
            <a:round/>
            <a:headEnd/>
            <a:tailEnd/>
          </a:ln>
        </p:spPr>
        <p:txBody>
          <a:bodyPr wrap="none" lIns="74128" tIns="38534" rIns="74128" bIns="38534">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300" b="1">
                <a:solidFill>
                  <a:srgbClr val="FFFFFF"/>
                </a:solidFill>
                <a:latin typeface="Lucida Sans Unicode" pitchFamily="34" charset="0"/>
                <a:ea typeface="Arial Unicode MS" pitchFamily="34" charset="-128"/>
              </a:rPr>
              <a:t>Блик</a:t>
            </a:r>
          </a:p>
        </p:txBody>
      </p:sp>
      <p:sp>
        <p:nvSpPr>
          <p:cNvPr id="10246" name="Text Box 4"/>
          <p:cNvSpPr txBox="1">
            <a:spLocks noChangeArrowheads="1"/>
          </p:cNvSpPr>
          <p:nvPr/>
        </p:nvSpPr>
        <p:spPr bwMode="auto">
          <a:xfrm>
            <a:off x="966791" y="2786063"/>
            <a:ext cx="4559565" cy="431764"/>
          </a:xfrm>
          <a:prstGeom prst="rect">
            <a:avLst/>
          </a:prstGeom>
          <a:noFill/>
          <a:ln w="9525">
            <a:noFill/>
            <a:round/>
            <a:headEnd/>
            <a:tailEnd/>
          </a:ln>
        </p:spPr>
        <p:txBody>
          <a:bodyPr wrap="none" lIns="74128" tIns="38534" rIns="74128" bIns="38534">
            <a:spAutoFit/>
          </a:bodyPr>
          <a:lstStyle/>
          <a:p>
            <a:pPr>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300" b="1">
                <a:solidFill>
                  <a:srgbClr val="FFFFFF"/>
                </a:solidFill>
                <a:latin typeface="Lucida Sans Unicode" pitchFamily="34" charset="0"/>
                <a:ea typeface="Arial Unicode MS" pitchFamily="34" charset="-128"/>
              </a:rPr>
              <a:t>Мыс Игольный (Cape Agulhas)</a:t>
            </a:r>
          </a:p>
        </p:txBody>
      </p:sp>
      <p:sp>
        <p:nvSpPr>
          <p:cNvPr id="10247" name="Freeform 5"/>
          <p:cNvSpPr>
            <a:spLocks noChangeArrowheads="1"/>
          </p:cNvSpPr>
          <p:nvPr/>
        </p:nvSpPr>
        <p:spPr bwMode="auto">
          <a:xfrm>
            <a:off x="7229477" y="4119566"/>
            <a:ext cx="563563" cy="1633537"/>
          </a:xfrm>
          <a:custGeom>
            <a:avLst/>
            <a:gdLst>
              <a:gd name="T0" fmla="*/ 2147483647 w 1907"/>
              <a:gd name="T1" fmla="*/ 2147483647 h 5514"/>
              <a:gd name="T2" fmla="*/ 2147483647 w 1907"/>
              <a:gd name="T3" fmla="*/ 2147483647 h 5514"/>
              <a:gd name="T4" fmla="*/ 0 w 1907"/>
              <a:gd name="T5" fmla="*/ 2147483647 h 5514"/>
              <a:gd name="T6" fmla="*/ 2147483647 w 1907"/>
              <a:gd name="T7" fmla="*/ 2147483647 h 5514"/>
              <a:gd name="T8" fmla="*/ 2147483647 w 1907"/>
              <a:gd name="T9" fmla="*/ 2147483647 h 5514"/>
              <a:gd name="T10" fmla="*/ 2147483647 w 1907"/>
              <a:gd name="T11" fmla="*/ 2147483647 h 5514"/>
              <a:gd name="T12" fmla="*/ 2147483647 w 1907"/>
              <a:gd name="T13" fmla="*/ 2147483647 h 5514"/>
              <a:gd name="T14" fmla="*/ 2147483647 w 1907"/>
              <a:gd name="T15" fmla="*/ 2147483647 h 5514"/>
              <a:gd name="T16" fmla="*/ 2147483647 w 1907"/>
              <a:gd name="T17" fmla="*/ 2147483647 h 5514"/>
              <a:gd name="T18" fmla="*/ 2147483647 w 1907"/>
              <a:gd name="T19" fmla="*/ 2147483647 h 5514"/>
              <a:gd name="T20" fmla="*/ 2147483647 w 1907"/>
              <a:gd name="T21" fmla="*/ 2147483647 h 5514"/>
              <a:gd name="T22" fmla="*/ 2147483647 w 1907"/>
              <a:gd name="T23" fmla="*/ 2147483647 h 5514"/>
              <a:gd name="T24" fmla="*/ 2147483647 w 1907"/>
              <a:gd name="T25" fmla="*/ 2147483647 h 5514"/>
              <a:gd name="T26" fmla="*/ 2147483647 w 1907"/>
              <a:gd name="T27" fmla="*/ 2147483647 h 5514"/>
              <a:gd name="T28" fmla="*/ 2147483647 w 1907"/>
              <a:gd name="T29" fmla="*/ 2147483647 h 5514"/>
              <a:gd name="T30" fmla="*/ 2147483647 w 1907"/>
              <a:gd name="T31" fmla="*/ 2147483647 h 5514"/>
              <a:gd name="T32" fmla="*/ 2147483647 w 1907"/>
              <a:gd name="T33" fmla="*/ 2147483647 h 5514"/>
              <a:gd name="T34" fmla="*/ 2147483647 w 1907"/>
              <a:gd name="T35" fmla="*/ 2147483647 h 5514"/>
              <a:gd name="T36" fmla="*/ 2147483647 w 1907"/>
              <a:gd name="T37" fmla="*/ 2147483647 h 5514"/>
              <a:gd name="T38" fmla="*/ 2147483647 w 1907"/>
              <a:gd name="T39" fmla="*/ 2147483647 h 5514"/>
              <a:gd name="T40" fmla="*/ 2147483647 w 1907"/>
              <a:gd name="T41" fmla="*/ 2147483647 h 5514"/>
              <a:gd name="T42" fmla="*/ 2147483647 w 1907"/>
              <a:gd name="T43" fmla="*/ 2147483647 h 5514"/>
              <a:gd name="T44" fmla="*/ 2147483647 w 1907"/>
              <a:gd name="T45" fmla="*/ 2147483647 h 5514"/>
              <a:gd name="T46" fmla="*/ 2147483647 w 1907"/>
              <a:gd name="T47" fmla="*/ 2147483647 h 5514"/>
              <a:gd name="T48" fmla="*/ 2147483647 w 1907"/>
              <a:gd name="T49" fmla="*/ 2147483647 h 5514"/>
              <a:gd name="T50" fmla="*/ 2147483647 w 1907"/>
              <a:gd name="T51" fmla="*/ 2147483647 h 5514"/>
              <a:gd name="T52" fmla="*/ 2147483647 w 1907"/>
              <a:gd name="T53" fmla="*/ 2147483647 h 5514"/>
              <a:gd name="T54" fmla="*/ 2147483647 w 1907"/>
              <a:gd name="T55" fmla="*/ 2147483647 h 5514"/>
              <a:gd name="T56" fmla="*/ 2147483647 w 1907"/>
              <a:gd name="T57" fmla="*/ 2147483647 h 5514"/>
              <a:gd name="T58" fmla="*/ 2147483647 w 1907"/>
              <a:gd name="T59" fmla="*/ 2147483647 h 5514"/>
              <a:gd name="T60" fmla="*/ 2147483647 w 1907"/>
              <a:gd name="T61" fmla="*/ 0 h 5514"/>
              <a:gd name="T62" fmla="*/ 2147483647 w 1907"/>
              <a:gd name="T63" fmla="*/ 2147483647 h 5514"/>
              <a:gd name="T64" fmla="*/ 2147483647 w 1907"/>
              <a:gd name="T65" fmla="*/ 2147483647 h 5514"/>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w 1907"/>
              <a:gd name="T100" fmla="*/ 0 h 5514"/>
              <a:gd name="T101" fmla="*/ 1907 w 1907"/>
              <a:gd name="T102" fmla="*/ 5514 h 5514"/>
            </a:gdLst>
            <a:ahLst/>
            <a:cxnLst>
              <a:cxn ang="T66">
                <a:pos x="T0" y="T1"/>
              </a:cxn>
              <a:cxn ang="T67">
                <a:pos x="T2" y="T3"/>
              </a:cxn>
              <a:cxn ang="T68">
                <a:pos x="T4" y="T5"/>
              </a:cxn>
              <a:cxn ang="T69">
                <a:pos x="T6" y="T7"/>
              </a:cxn>
              <a:cxn ang="T70">
                <a:pos x="T8" y="T9"/>
              </a:cxn>
              <a:cxn ang="T71">
                <a:pos x="T10" y="T11"/>
              </a:cxn>
              <a:cxn ang="T72">
                <a:pos x="T12" y="T13"/>
              </a:cxn>
              <a:cxn ang="T73">
                <a:pos x="T14" y="T15"/>
              </a:cxn>
              <a:cxn ang="T74">
                <a:pos x="T16" y="T17"/>
              </a:cxn>
              <a:cxn ang="T75">
                <a:pos x="T18" y="T19"/>
              </a:cxn>
              <a:cxn ang="T76">
                <a:pos x="T20" y="T21"/>
              </a:cxn>
              <a:cxn ang="T77">
                <a:pos x="T22" y="T23"/>
              </a:cxn>
              <a:cxn ang="T78">
                <a:pos x="T24" y="T25"/>
              </a:cxn>
              <a:cxn ang="T79">
                <a:pos x="T26" y="T27"/>
              </a:cxn>
              <a:cxn ang="T80">
                <a:pos x="T28" y="T29"/>
              </a:cxn>
              <a:cxn ang="T81">
                <a:pos x="T30" y="T31"/>
              </a:cxn>
              <a:cxn ang="T82">
                <a:pos x="T32" y="T33"/>
              </a:cxn>
              <a:cxn ang="T83">
                <a:pos x="T34" y="T35"/>
              </a:cxn>
              <a:cxn ang="T84">
                <a:pos x="T36" y="T37"/>
              </a:cxn>
              <a:cxn ang="T85">
                <a:pos x="T38" y="T39"/>
              </a:cxn>
              <a:cxn ang="T86">
                <a:pos x="T40" y="T41"/>
              </a:cxn>
              <a:cxn ang="T87">
                <a:pos x="T42" y="T43"/>
              </a:cxn>
              <a:cxn ang="T88">
                <a:pos x="T44" y="T45"/>
              </a:cxn>
              <a:cxn ang="T89">
                <a:pos x="T46" y="T47"/>
              </a:cxn>
              <a:cxn ang="T90">
                <a:pos x="T48" y="T49"/>
              </a:cxn>
              <a:cxn ang="T91">
                <a:pos x="T50" y="T51"/>
              </a:cxn>
              <a:cxn ang="T92">
                <a:pos x="T52" y="T53"/>
              </a:cxn>
              <a:cxn ang="T93">
                <a:pos x="T54" y="T55"/>
              </a:cxn>
              <a:cxn ang="T94">
                <a:pos x="T56" y="T57"/>
              </a:cxn>
              <a:cxn ang="T95">
                <a:pos x="T58" y="T59"/>
              </a:cxn>
              <a:cxn ang="T96">
                <a:pos x="T60" y="T61"/>
              </a:cxn>
              <a:cxn ang="T97">
                <a:pos x="T62" y="T63"/>
              </a:cxn>
              <a:cxn ang="T98">
                <a:pos x="T64" y="T65"/>
              </a:cxn>
            </a:cxnLst>
            <a:rect l="T99" t="T100" r="T101" b="T102"/>
            <a:pathLst>
              <a:path w="1907" h="5514">
                <a:moveTo>
                  <a:pt x="487" y="1067"/>
                </a:moveTo>
                <a:cubicBezTo>
                  <a:pt x="487" y="1981"/>
                  <a:pt x="487" y="2894"/>
                  <a:pt x="487" y="3808"/>
                </a:cubicBezTo>
                <a:cubicBezTo>
                  <a:pt x="325" y="3808"/>
                  <a:pt x="162" y="3808"/>
                  <a:pt x="0" y="3808"/>
                </a:cubicBezTo>
                <a:cubicBezTo>
                  <a:pt x="318" y="4376"/>
                  <a:pt x="635" y="4945"/>
                  <a:pt x="953" y="5513"/>
                </a:cubicBezTo>
                <a:cubicBezTo>
                  <a:pt x="1271" y="4945"/>
                  <a:pt x="1588" y="4376"/>
                  <a:pt x="1906" y="3808"/>
                </a:cubicBezTo>
                <a:cubicBezTo>
                  <a:pt x="1744" y="3808"/>
                  <a:pt x="1581" y="3808"/>
                  <a:pt x="1419" y="3808"/>
                </a:cubicBezTo>
                <a:cubicBezTo>
                  <a:pt x="1419" y="2894"/>
                  <a:pt x="1419" y="1981"/>
                  <a:pt x="1419" y="1067"/>
                </a:cubicBezTo>
                <a:cubicBezTo>
                  <a:pt x="1108" y="1067"/>
                  <a:pt x="798" y="1067"/>
                  <a:pt x="487" y="1067"/>
                </a:cubicBezTo>
                <a:close/>
                <a:moveTo>
                  <a:pt x="1306" y="230"/>
                </a:moveTo>
                <a:cubicBezTo>
                  <a:pt x="1211" y="174"/>
                  <a:pt x="1114" y="146"/>
                  <a:pt x="1014" y="146"/>
                </a:cubicBezTo>
                <a:cubicBezTo>
                  <a:pt x="957" y="146"/>
                  <a:pt x="912" y="156"/>
                  <a:pt x="879" y="174"/>
                </a:cubicBezTo>
                <a:cubicBezTo>
                  <a:pt x="846" y="192"/>
                  <a:pt x="828" y="216"/>
                  <a:pt x="828" y="246"/>
                </a:cubicBezTo>
                <a:cubicBezTo>
                  <a:pt x="828" y="265"/>
                  <a:pt x="839" y="281"/>
                  <a:pt x="860" y="296"/>
                </a:cubicBezTo>
                <a:cubicBezTo>
                  <a:pt x="881" y="310"/>
                  <a:pt x="936" y="326"/>
                  <a:pt x="1024" y="344"/>
                </a:cubicBezTo>
                <a:cubicBezTo>
                  <a:pt x="1099" y="359"/>
                  <a:pt x="1161" y="375"/>
                  <a:pt x="1210" y="392"/>
                </a:cubicBezTo>
                <a:cubicBezTo>
                  <a:pt x="1259" y="409"/>
                  <a:pt x="1301" y="435"/>
                  <a:pt x="1336" y="472"/>
                </a:cubicBezTo>
                <a:cubicBezTo>
                  <a:pt x="1371" y="509"/>
                  <a:pt x="1390" y="561"/>
                  <a:pt x="1390" y="625"/>
                </a:cubicBezTo>
                <a:cubicBezTo>
                  <a:pt x="1390" y="710"/>
                  <a:pt x="1353" y="779"/>
                  <a:pt x="1281" y="831"/>
                </a:cubicBezTo>
                <a:cubicBezTo>
                  <a:pt x="1208" y="883"/>
                  <a:pt x="1118" y="909"/>
                  <a:pt x="1010" y="909"/>
                </a:cubicBezTo>
                <a:cubicBezTo>
                  <a:pt x="873" y="909"/>
                  <a:pt x="744" y="878"/>
                  <a:pt x="623" y="815"/>
                </a:cubicBezTo>
                <a:cubicBezTo>
                  <a:pt x="640" y="768"/>
                  <a:pt x="658" y="721"/>
                  <a:pt x="675" y="674"/>
                </a:cubicBezTo>
                <a:cubicBezTo>
                  <a:pt x="796" y="732"/>
                  <a:pt x="906" y="761"/>
                  <a:pt x="1005" y="761"/>
                </a:cubicBezTo>
                <a:cubicBezTo>
                  <a:pt x="1066" y="761"/>
                  <a:pt x="1115" y="750"/>
                  <a:pt x="1152" y="728"/>
                </a:cubicBezTo>
                <a:cubicBezTo>
                  <a:pt x="1190" y="705"/>
                  <a:pt x="1209" y="675"/>
                  <a:pt x="1209" y="637"/>
                </a:cubicBezTo>
                <a:cubicBezTo>
                  <a:pt x="1209" y="613"/>
                  <a:pt x="1197" y="593"/>
                  <a:pt x="1174" y="576"/>
                </a:cubicBezTo>
                <a:cubicBezTo>
                  <a:pt x="1151" y="559"/>
                  <a:pt x="1093" y="541"/>
                  <a:pt x="999" y="523"/>
                </a:cubicBezTo>
                <a:cubicBezTo>
                  <a:pt x="925" y="509"/>
                  <a:pt x="865" y="493"/>
                  <a:pt x="819" y="477"/>
                </a:cubicBezTo>
                <a:cubicBezTo>
                  <a:pt x="773" y="461"/>
                  <a:pt x="732" y="435"/>
                  <a:pt x="698" y="399"/>
                </a:cubicBezTo>
                <a:cubicBezTo>
                  <a:pt x="664" y="363"/>
                  <a:pt x="647" y="313"/>
                  <a:pt x="647" y="249"/>
                </a:cubicBezTo>
                <a:cubicBezTo>
                  <a:pt x="647" y="175"/>
                  <a:pt x="680" y="115"/>
                  <a:pt x="746" y="69"/>
                </a:cubicBezTo>
                <a:cubicBezTo>
                  <a:pt x="812" y="23"/>
                  <a:pt x="901" y="0"/>
                  <a:pt x="1014" y="0"/>
                </a:cubicBezTo>
                <a:cubicBezTo>
                  <a:pt x="1135" y="0"/>
                  <a:pt x="1251" y="29"/>
                  <a:pt x="1359" y="88"/>
                </a:cubicBezTo>
                <a:cubicBezTo>
                  <a:pt x="1341" y="135"/>
                  <a:pt x="1324" y="183"/>
                  <a:pt x="1306" y="230"/>
                </a:cubicBezTo>
                <a:close/>
              </a:path>
            </a:pathLst>
          </a:custGeom>
          <a:solidFill>
            <a:srgbClr val="C5000B"/>
          </a:solidFill>
          <a:ln w="9360">
            <a:solidFill>
              <a:srgbClr val="000000"/>
            </a:solidFill>
            <a:round/>
            <a:headEnd/>
            <a:tailEnd/>
          </a:ln>
        </p:spPr>
        <p:txBody>
          <a:bodyPr wrap="none" lIns="82945" tIns="41473" rIns="82945" bIns="41473" anchor="ctr"/>
          <a:lstStyle/>
          <a:p>
            <a:endParaRPr lang="en-US"/>
          </a:p>
        </p:txBody>
      </p:sp>
      <p:sp>
        <p:nvSpPr>
          <p:cNvPr id="10248" name="Rectangle 6"/>
          <p:cNvSpPr>
            <a:spLocks noChangeArrowheads="1"/>
          </p:cNvSpPr>
          <p:nvPr/>
        </p:nvSpPr>
        <p:spPr bwMode="auto">
          <a:xfrm>
            <a:off x="4767263" y="1385890"/>
            <a:ext cx="2490830" cy="424287"/>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en-US" sz="2200" b="1">
                <a:solidFill>
                  <a:srgbClr val="FFFFFF"/>
                </a:solidFill>
              </a:rPr>
              <a:t>18 </a:t>
            </a:r>
            <a:r>
              <a:rPr lang="ru-RU" sz="2200" b="1">
                <a:solidFill>
                  <a:srgbClr val="FFFFFF"/>
                </a:solidFill>
              </a:rPr>
              <a:t>Ноя </a:t>
            </a:r>
            <a:r>
              <a:rPr lang="en-US" sz="2200" b="1">
                <a:solidFill>
                  <a:srgbClr val="FFFFFF"/>
                </a:solidFill>
              </a:rPr>
              <a:t>2007 12</a:t>
            </a:r>
            <a:r>
              <a:rPr lang="ru-RU" sz="2200" b="1">
                <a:solidFill>
                  <a:srgbClr val="FFFFFF"/>
                </a:solidFill>
              </a:rPr>
              <a:t>ч</a:t>
            </a:r>
            <a:r>
              <a:rPr lang="en-US" sz="2200" b="1">
                <a:solidFill>
                  <a:srgbClr val="FFFFFF"/>
                </a:solidFill>
              </a:rPr>
              <a:t>05</a:t>
            </a:r>
            <a:r>
              <a:rPr lang="ru-RU" sz="2200" b="1">
                <a:solidFill>
                  <a:srgbClr val="FFFFFF"/>
                </a:solidFill>
              </a:rPr>
              <a:t>м</a:t>
            </a:r>
          </a:p>
        </p:txBody>
      </p:sp>
      <p:sp>
        <p:nvSpPr>
          <p:cNvPr id="10249" name="Rectangle 7"/>
          <p:cNvSpPr>
            <a:spLocks noChangeArrowheads="1"/>
          </p:cNvSpPr>
          <p:nvPr/>
        </p:nvSpPr>
        <p:spPr bwMode="auto">
          <a:xfrm>
            <a:off x="684213" y="1766889"/>
            <a:ext cx="4017962" cy="916730"/>
          </a:xfrm>
          <a:prstGeom prst="rect">
            <a:avLst/>
          </a:prstGeom>
          <a:noFill/>
          <a:ln w="9525">
            <a:noFill/>
            <a:round/>
            <a:headEnd/>
            <a:tailEnd/>
          </a:ln>
        </p:spPr>
        <p:txBody>
          <a:bodyPr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solidFill>
                  <a:srgbClr val="FFFFFF"/>
                </a:solidFill>
              </a:rPr>
              <a:t>Интенсивные течения, вихри, грибовидные структуры, фронты, внутренние волны и др.</a:t>
            </a: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nit"/>
          <p:cNvPicPr>
            <a:picLocks noChangeAspect="1"/>
          </p:cNvPicPr>
          <p:nvPr/>
        </p:nvPicPr>
        <p:blipFill rotWithShape="1">
          <a:blip r:embed="rId4" cstate="print">
            <a:extLst>
              <a:ext uri="{28A0092B-C50C-407E-A947-70E740481C1C}">
                <a14:useLocalDpi xmlns:a14="http://schemas.microsoft.com/office/drawing/2010/main" val="0"/>
              </a:ext>
            </a:extLst>
          </a:blip>
          <a:srcRect l="13880" t="22554" r="24215" b="30612"/>
          <a:stretch/>
        </p:blipFill>
        <p:spPr>
          <a:xfrm>
            <a:off x="311395" y="1676400"/>
            <a:ext cx="9061209" cy="4879112"/>
          </a:xfrm>
          <a:prstGeom prst="rect">
            <a:avLst/>
          </a:prstGeom>
        </p:spPr>
      </p:pic>
      <p:pic>
        <p:nvPicPr>
          <p:cNvPr id="2" name="Mean"/>
          <p:cNvPicPr>
            <a:picLocks noChangeAspect="1"/>
          </p:cNvPicPr>
          <p:nvPr/>
        </p:nvPicPr>
        <p:blipFill rotWithShape="1">
          <a:blip r:embed="rId5" cstate="print">
            <a:extLst>
              <a:ext uri="{28A0092B-C50C-407E-A947-70E740481C1C}">
                <a14:useLocalDpi xmlns:a14="http://schemas.microsoft.com/office/drawing/2010/main" val="0"/>
              </a:ext>
            </a:extLst>
          </a:blip>
          <a:srcRect l="13881" t="22554" r="24214" b="30612"/>
          <a:stretch/>
        </p:blipFill>
        <p:spPr>
          <a:xfrm>
            <a:off x="311395" y="1676400"/>
            <a:ext cx="9061209" cy="4879112"/>
          </a:xfrm>
          <a:prstGeom prst="rect">
            <a:avLst/>
          </a:prstGeom>
        </p:spPr>
      </p:pic>
      <p:pic>
        <p:nvPicPr>
          <p:cNvPr id="3" name="Var"/>
          <p:cNvPicPr>
            <a:picLocks noChangeAspect="1"/>
          </p:cNvPicPr>
          <p:nvPr/>
        </p:nvPicPr>
        <p:blipFill rotWithShape="1">
          <a:blip r:embed="rId6" cstate="print">
            <a:extLst>
              <a:ext uri="{28A0092B-C50C-407E-A947-70E740481C1C}">
                <a14:useLocalDpi xmlns:a14="http://schemas.microsoft.com/office/drawing/2010/main" val="0"/>
              </a:ext>
            </a:extLst>
          </a:blip>
          <a:srcRect l="13881" t="22606" r="24214" b="30454"/>
          <a:stretch/>
        </p:blipFill>
        <p:spPr>
          <a:xfrm>
            <a:off x="311395" y="1676400"/>
            <a:ext cx="9061209" cy="4879112"/>
          </a:xfrm>
          <a:prstGeom prst="rect">
            <a:avLst/>
          </a:prstGeom>
        </p:spPr>
      </p:pic>
      <p:pic>
        <p:nvPicPr>
          <p:cNvPr id="7" name="TF"/>
          <p:cNvPicPr>
            <a:picLocks noChangeAspect="1"/>
          </p:cNvPicPr>
          <p:nvPr/>
        </p:nvPicPr>
        <p:blipFill rotWithShape="1">
          <a:blip r:embed="rId7" cstate="print">
            <a:extLst>
              <a:ext uri="{28A0092B-C50C-407E-A947-70E740481C1C}">
                <a14:useLocalDpi xmlns:a14="http://schemas.microsoft.com/office/drawing/2010/main" val="0"/>
              </a:ext>
            </a:extLst>
          </a:blip>
          <a:srcRect l="13884" t="22619" r="24213" b="30447"/>
          <a:stretch/>
        </p:blipFill>
        <p:spPr>
          <a:xfrm>
            <a:off x="313200" y="1677600"/>
            <a:ext cx="9061200" cy="4878000"/>
          </a:xfrm>
          <a:prstGeom prst="rect">
            <a:avLst/>
          </a:prstGeom>
        </p:spPr>
      </p:pic>
      <p:pic>
        <p:nvPicPr>
          <p:cNvPr id="5" name="MSS"/>
          <p:cNvPicPr>
            <a:picLocks noChangeAspect="1"/>
          </p:cNvPicPr>
          <p:nvPr/>
        </p:nvPicPr>
        <p:blipFill rotWithShape="1">
          <a:blip r:embed="rId8" cstate="print">
            <a:extLst>
              <a:ext uri="{28A0092B-C50C-407E-A947-70E740481C1C}">
                <a14:useLocalDpi xmlns:a14="http://schemas.microsoft.com/office/drawing/2010/main" val="0"/>
              </a:ext>
            </a:extLst>
          </a:blip>
          <a:srcRect l="13884" t="22619" r="24213" b="30447"/>
          <a:stretch/>
        </p:blipFill>
        <p:spPr>
          <a:xfrm>
            <a:off x="313200" y="1677600"/>
            <a:ext cx="9061200" cy="4878000"/>
          </a:xfrm>
          <a:prstGeom prst="rect">
            <a:avLst/>
          </a:prstGeom>
        </p:spPr>
      </p:pic>
      <p:grpSp>
        <p:nvGrpSpPr>
          <p:cNvPr id="20" name="B Total"/>
          <p:cNvGrpSpPr>
            <a:grpSpLocks/>
          </p:cNvGrpSpPr>
          <p:nvPr/>
        </p:nvGrpSpPr>
        <p:grpSpPr bwMode="auto">
          <a:xfrm>
            <a:off x="228600" y="990600"/>
            <a:ext cx="1676400" cy="609600"/>
            <a:chOff x="2174576" y="1612469"/>
            <a:chExt cx="3916852" cy="1362274"/>
          </a:xfrm>
        </p:grpSpPr>
        <p:sp>
          <p:nvSpPr>
            <p:cNvPr id="21"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22" name="Object 11"/>
            <p:cNvGraphicFramePr>
              <a:graphicFrameLocks noChangeAspect="1"/>
            </p:cNvGraphicFramePr>
            <p:nvPr>
              <p:extLst>
                <p:ext uri="{D42A27DB-BD31-4B8C-83A1-F6EECF244321}">
                  <p14:modId xmlns:p14="http://schemas.microsoft.com/office/powerpoint/2010/main" val="1087575578"/>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451" name="Equation" r:id="rId9" imgW="647640" imgH="190440" progId="Equation.DSMT4">
                    <p:embed/>
                  </p:oleObj>
                </mc:Choice>
                <mc:Fallback>
                  <p:oleObj name="Equation" r:id="rId9" imgW="647640" imgH="190440" progId="Equation.DSMT4">
                    <p:embed/>
                    <p:pic>
                      <p:nvPicPr>
                        <p:cNvPr id="0" name=""/>
                        <p:cNvPicPr>
                          <a:picLocks noChangeAspect="1" noChangeArrowheads="1"/>
                        </p:cNvPicPr>
                        <p:nvPr/>
                      </p:nvPicPr>
                      <p:blipFill>
                        <a:blip r:embed="rId10"/>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9" name="B Mean"/>
          <p:cNvGrpSpPr>
            <a:grpSpLocks/>
          </p:cNvGrpSpPr>
          <p:nvPr/>
        </p:nvGrpSpPr>
        <p:grpSpPr bwMode="auto">
          <a:xfrm>
            <a:off x="228600" y="990600"/>
            <a:ext cx="1676400" cy="609600"/>
            <a:chOff x="2174576" y="1612469"/>
            <a:chExt cx="3916852" cy="1362274"/>
          </a:xfrm>
        </p:grpSpPr>
        <p:sp>
          <p:nvSpPr>
            <p:cNvPr id="23"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24" name="Object 11"/>
            <p:cNvGraphicFramePr>
              <a:graphicFrameLocks noChangeAspect="1"/>
            </p:cNvGraphicFramePr>
            <p:nvPr>
              <p:extLst>
                <p:ext uri="{D42A27DB-BD31-4B8C-83A1-F6EECF244321}">
                  <p14:modId xmlns:p14="http://schemas.microsoft.com/office/powerpoint/2010/main" val="1359670038"/>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452" name="Equation" r:id="rId11" imgW="647640" imgH="190440" progId="Equation.DSMT4">
                    <p:embed/>
                  </p:oleObj>
                </mc:Choice>
                <mc:Fallback>
                  <p:oleObj name="Equation" r:id="rId11" imgW="647640" imgH="190440" progId="Equation.DSMT4">
                    <p:embed/>
                    <p:pic>
                      <p:nvPicPr>
                        <p:cNvPr id="0" name=""/>
                        <p:cNvPicPr>
                          <a:picLocks noChangeAspect="1" noChangeArrowheads="1"/>
                        </p:cNvPicPr>
                        <p:nvPr/>
                      </p:nvPicPr>
                      <p:blipFill>
                        <a:blip r:embed="rId12"/>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32" name="B Var"/>
          <p:cNvGrpSpPr>
            <a:grpSpLocks/>
          </p:cNvGrpSpPr>
          <p:nvPr/>
        </p:nvGrpSpPr>
        <p:grpSpPr bwMode="auto">
          <a:xfrm>
            <a:off x="228600" y="990600"/>
            <a:ext cx="1676400" cy="609600"/>
            <a:chOff x="2174576" y="1612469"/>
            <a:chExt cx="3916852" cy="1362274"/>
          </a:xfrm>
        </p:grpSpPr>
        <p:sp>
          <p:nvSpPr>
            <p:cNvPr id="33" name="Прямоугольник 22"/>
            <p:cNvSpPr>
              <a:spLocks noChangeArrowheads="1"/>
            </p:cNvSpPr>
            <p:nvPr/>
          </p:nvSpPr>
          <p:spPr bwMode="auto">
            <a:xfrm>
              <a:off x="2174576" y="1612469"/>
              <a:ext cx="3916852"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34" name="Object 11"/>
            <p:cNvGraphicFramePr>
              <a:graphicFrameLocks noChangeAspect="1"/>
            </p:cNvGraphicFramePr>
            <p:nvPr>
              <p:extLst>
                <p:ext uri="{D42A27DB-BD31-4B8C-83A1-F6EECF244321}">
                  <p14:modId xmlns:p14="http://schemas.microsoft.com/office/powerpoint/2010/main" val="2688227235"/>
                </p:ext>
              </p:extLst>
            </p:nvPr>
          </p:nvGraphicFramePr>
          <p:xfrm>
            <a:off x="2543206" y="1825154"/>
            <a:ext cx="3179589" cy="936902"/>
          </p:xfrm>
          <a:graphic>
            <a:graphicData uri="http://schemas.openxmlformats.org/presentationml/2006/ole">
              <mc:AlternateContent xmlns:mc="http://schemas.openxmlformats.org/markup-compatibility/2006">
                <mc:Choice xmlns:v="urn:schemas-microsoft-com:vml" Requires="v">
                  <p:oleObj spid="_x0000_s5453" name="Equation" r:id="rId13" imgW="647640" imgH="190440" progId="Equation.DSMT4">
                    <p:embed/>
                  </p:oleObj>
                </mc:Choice>
                <mc:Fallback>
                  <p:oleObj name="Equation" r:id="rId13" imgW="647640" imgH="190440" progId="Equation.DSMT4">
                    <p:embed/>
                    <p:pic>
                      <p:nvPicPr>
                        <p:cNvPr id="0" name=""/>
                        <p:cNvPicPr>
                          <a:picLocks noChangeAspect="1" noChangeArrowheads="1"/>
                        </p:cNvPicPr>
                        <p:nvPr/>
                      </p:nvPicPr>
                      <p:blipFill>
                        <a:blip r:embed="rId14"/>
                        <a:srcRect/>
                        <a:stretch>
                          <a:fillRect/>
                        </a:stretch>
                      </p:blipFill>
                      <p:spPr bwMode="auto">
                        <a:xfrm>
                          <a:off x="2543206" y="1825154"/>
                          <a:ext cx="3179589" cy="93690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25" name="Var to MSS"/>
          <p:cNvGrpSpPr>
            <a:grpSpLocks/>
          </p:cNvGrpSpPr>
          <p:nvPr/>
        </p:nvGrpSpPr>
        <p:grpSpPr bwMode="auto">
          <a:xfrm>
            <a:off x="3650339" y="759775"/>
            <a:ext cx="1760537" cy="1066800"/>
            <a:chOff x="2455" y="3101"/>
            <a:chExt cx="629" cy="449"/>
          </a:xfrm>
        </p:grpSpPr>
        <p:sp>
          <p:nvSpPr>
            <p:cNvPr id="28"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31" name="Object 18"/>
            <p:cNvGraphicFramePr>
              <a:graphicFrameLocks noChangeAspect="1"/>
            </p:cNvGraphicFramePr>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5454" name="Equation" r:id="rId15" imgW="1511704" imgH="890456" progId="Equation.DSMT4">
                    <p:embed/>
                  </p:oleObj>
                </mc:Choice>
                <mc:Fallback>
                  <p:oleObj name="Equation" r:id="rId15" imgW="1511704" imgH="890456" progId="Equation.DSMT4">
                    <p:embed/>
                    <p:pic>
                      <p:nvPicPr>
                        <p:cNvPr id="0" name=""/>
                        <p:cNvPicPr>
                          <a:picLocks noChangeAspect="1" noChangeArrowheads="1"/>
                        </p:cNvPicPr>
                        <p:nvPr/>
                      </p:nvPicPr>
                      <p:blipFill>
                        <a:blip r:embed="rId16">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sp>
        <p:nvSpPr>
          <p:cNvPr id="26" name="Description"/>
          <p:cNvSpPr>
            <a:spLocks noChangeArrowheads="1"/>
          </p:cNvSpPr>
          <p:nvPr/>
        </p:nvSpPr>
        <p:spPr bwMode="auto">
          <a:xfrm>
            <a:off x="251461" y="1650987"/>
            <a:ext cx="2796543" cy="1930415"/>
          </a:xfrm>
          <a:prstGeom prst="rect">
            <a:avLst/>
          </a:prstGeom>
          <a:noFill/>
          <a:ln w="9525">
            <a:noFill/>
            <a:miter lim="800000"/>
            <a:headEnd/>
            <a:tailEnd/>
          </a:ln>
        </p:spPr>
        <p:txBody>
          <a:bodyPr wrap="square" lIns="82945" tIns="41473" rIns="82945" bIns="41473">
            <a:spAutoFit/>
          </a:bodyPr>
          <a:lstStyle/>
          <a:p>
            <a:r>
              <a:rPr lang="ru-RU" sz="2000" b="1" dirty="0"/>
              <a:t>Интенсивные течения, вихри, грибовидные структуры, фронты, внутренние волны,</a:t>
            </a:r>
          </a:p>
          <a:p>
            <a:r>
              <a:rPr lang="ru-RU" sz="2000" b="1" dirty="0"/>
              <a:t>зыбь и</a:t>
            </a:r>
          </a:p>
          <a:p>
            <a:r>
              <a:rPr lang="ru-RU" sz="2000" b="1" dirty="0"/>
              <a:t>многое другое</a:t>
            </a:r>
          </a:p>
        </p:txBody>
      </p:sp>
      <p:sp>
        <p:nvSpPr>
          <p:cNvPr id="18" name="Title"/>
          <p:cNvSpPr>
            <a:spLocks noGrp="1"/>
          </p:cNvSpPr>
          <p:nvPr>
            <p:ph type="title"/>
          </p:nvPr>
        </p:nvSpPr>
        <p:spPr>
          <a:xfrm>
            <a:off x="457200" y="-152400"/>
            <a:ext cx="8229600" cy="1252728"/>
          </a:xfrm>
        </p:spPr>
        <p:txBody>
          <a:bodyPr>
            <a:norm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sz="4000" b="1" dirty="0" smtClean="0"/>
              <a:t>Процедура восстановления СКН</a:t>
            </a:r>
            <a:endParaRPr lang="ru-RU" sz="4000"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1000"/>
                                        <p:tgtEl>
                                          <p:spTgt spid="2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000"/>
                                        <p:tgtEl>
                                          <p:spTgt spid="2"/>
                                        </p:tgtEl>
                                      </p:cBhvr>
                                    </p:animEffect>
                                  </p:childTnLst>
                                </p:cTn>
                              </p:par>
                              <p:par>
                                <p:cTn id="16" presetID="10" presetClass="entr" presetSubtype="0" fill="hold" nodeType="withEffect">
                                  <p:stCondLst>
                                    <p:cond delay="0"/>
                                  </p:stCondLst>
                                  <p:childTnLst>
                                    <p:set>
                                      <p:cBhvr>
                                        <p:cTn id="17" dur="1" fill="hold">
                                          <p:stCondLst>
                                            <p:cond delay="0"/>
                                          </p:stCondLst>
                                        </p:cTn>
                                        <p:tgtEl>
                                          <p:spTgt spid="19"/>
                                        </p:tgtEl>
                                        <p:attrNameLst>
                                          <p:attrName>style.visibility</p:attrName>
                                        </p:attrNameLst>
                                      </p:cBhvr>
                                      <p:to>
                                        <p:strVal val="visible"/>
                                      </p:to>
                                    </p:set>
                                    <p:animEffect transition="in" filter="fade">
                                      <p:cBhvr>
                                        <p:cTn id="18" dur="1000"/>
                                        <p:tgtEl>
                                          <p:spTgt spid="19"/>
                                        </p:tgtEl>
                                      </p:cBhvr>
                                    </p:animEffect>
                                  </p:childTnLst>
                                </p:cTn>
                              </p:par>
                              <p:par>
                                <p:cTn id="19" presetID="10" presetClass="exit" presetSubtype="0" fill="hold" nodeType="withEffect">
                                  <p:stCondLst>
                                    <p:cond delay="0"/>
                                  </p:stCondLst>
                                  <p:childTnLst>
                                    <p:animEffect transition="out" filter="fade">
                                      <p:cBhvr>
                                        <p:cTn id="20" dur="1000"/>
                                        <p:tgtEl>
                                          <p:spTgt spid="6"/>
                                        </p:tgtEl>
                                      </p:cBhvr>
                                    </p:animEffect>
                                    <p:set>
                                      <p:cBhvr>
                                        <p:cTn id="21" dur="1" fill="hold">
                                          <p:stCondLst>
                                            <p:cond delay="999"/>
                                          </p:stCondLst>
                                        </p:cTn>
                                        <p:tgtEl>
                                          <p:spTgt spid="6"/>
                                        </p:tgtEl>
                                        <p:attrNameLst>
                                          <p:attrName>style.visibility</p:attrName>
                                        </p:attrNameLst>
                                      </p:cBhvr>
                                      <p:to>
                                        <p:strVal val="hidden"/>
                                      </p:to>
                                    </p:set>
                                  </p:childTnLst>
                                </p:cTn>
                              </p:par>
                              <p:par>
                                <p:cTn id="22" presetID="10" presetClass="exit" presetSubtype="0" fill="hold" nodeType="withEffect">
                                  <p:stCondLst>
                                    <p:cond delay="0"/>
                                  </p:stCondLst>
                                  <p:childTnLst>
                                    <p:animEffect transition="out" filter="fade">
                                      <p:cBhvr>
                                        <p:cTn id="23" dur="1000"/>
                                        <p:tgtEl>
                                          <p:spTgt spid="20"/>
                                        </p:tgtEl>
                                      </p:cBhvr>
                                    </p:animEffect>
                                    <p:set>
                                      <p:cBhvr>
                                        <p:cTn id="24" dur="1" fill="hold">
                                          <p:stCondLst>
                                            <p:cond delay="999"/>
                                          </p:stCondLst>
                                        </p:cTn>
                                        <p:tgtEl>
                                          <p:spTgt spid="2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gtEl>
                                        <p:attrNameLst>
                                          <p:attrName>style.visibility</p:attrName>
                                        </p:attrNameLst>
                                      </p:cBhvr>
                                      <p:to>
                                        <p:strVal val="visible"/>
                                      </p:to>
                                    </p:set>
                                    <p:animEffect transition="in" filter="fade">
                                      <p:cBhvr>
                                        <p:cTn id="29" dur="1000"/>
                                        <p:tgtEl>
                                          <p:spTgt spid="3"/>
                                        </p:tgtEl>
                                      </p:cBhvr>
                                    </p:animEffect>
                                  </p:childTnLst>
                                </p:cTn>
                              </p:par>
                              <p:par>
                                <p:cTn id="30" presetID="10" presetClass="entr" presetSubtype="0" fill="hold" nodeType="withEffect">
                                  <p:stCondLst>
                                    <p:cond delay="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childTnLst>
                                </p:cTn>
                              </p:par>
                              <p:par>
                                <p:cTn id="33" presetID="10" presetClass="exit" presetSubtype="0" fill="hold" nodeType="withEffect">
                                  <p:stCondLst>
                                    <p:cond delay="0"/>
                                  </p:stCondLst>
                                  <p:childTnLst>
                                    <p:animEffect transition="out" filter="fade">
                                      <p:cBhvr>
                                        <p:cTn id="34" dur="1000"/>
                                        <p:tgtEl>
                                          <p:spTgt spid="19"/>
                                        </p:tgtEl>
                                      </p:cBhvr>
                                    </p:animEffect>
                                    <p:set>
                                      <p:cBhvr>
                                        <p:cTn id="35" dur="1" fill="hold">
                                          <p:stCondLst>
                                            <p:cond delay="999"/>
                                          </p:stCondLst>
                                        </p:cTn>
                                        <p:tgtEl>
                                          <p:spTgt spid="19"/>
                                        </p:tgtEl>
                                        <p:attrNameLst>
                                          <p:attrName>style.visibility</p:attrName>
                                        </p:attrNameLst>
                                      </p:cBhvr>
                                      <p:to>
                                        <p:strVal val="hidden"/>
                                      </p:to>
                                    </p:set>
                                  </p:childTnLst>
                                </p:cTn>
                              </p:par>
                              <p:par>
                                <p:cTn id="36" presetID="10" presetClass="exit" presetSubtype="0" fill="hold" nodeType="withEffect">
                                  <p:stCondLst>
                                    <p:cond delay="0"/>
                                  </p:stCondLst>
                                  <p:childTnLst>
                                    <p:animEffect transition="out" filter="fade">
                                      <p:cBhvr>
                                        <p:cTn id="37" dur="1000"/>
                                        <p:tgtEl>
                                          <p:spTgt spid="2"/>
                                        </p:tgtEl>
                                      </p:cBhvr>
                                    </p:animEffect>
                                    <p:set>
                                      <p:cBhvr>
                                        <p:cTn id="38" dur="1" fill="hold">
                                          <p:stCondLst>
                                            <p:cond delay="999"/>
                                          </p:stCondLst>
                                        </p:cTn>
                                        <p:tgtEl>
                                          <p:spTgt spid="2"/>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iterate type="wd">
                                    <p:tmAbs val="210"/>
                                  </p:iterate>
                                  <p:childTnLst>
                                    <p:set>
                                      <p:cBhvr>
                                        <p:cTn id="42" dur="1" fill="hold">
                                          <p:stCondLst>
                                            <p:cond delay="999"/>
                                          </p:stCondLst>
                                        </p:cTn>
                                        <p:tgtEl>
                                          <p:spTgt spid="26"/>
                                        </p:tgtEl>
                                        <p:attrNameLst>
                                          <p:attrName>style.visibility</p:attrName>
                                        </p:attrNameLst>
                                      </p:cBhvr>
                                      <p:to>
                                        <p:strVal val="visible"/>
                                      </p:to>
                                    </p:set>
                                  </p:childTnLst>
                                </p:cTn>
                              </p:par>
                              <p:par>
                                <p:cTn id="43" presetID="10" presetClass="exit" presetSubtype="0" fill="hold" nodeType="withEffect">
                                  <p:stCondLst>
                                    <p:cond delay="0"/>
                                  </p:stCondLst>
                                  <p:childTnLst>
                                    <p:animEffect transition="out" filter="fade">
                                      <p:cBhvr>
                                        <p:cTn id="44" dur="1000"/>
                                        <p:tgtEl>
                                          <p:spTgt spid="32"/>
                                        </p:tgtEl>
                                      </p:cBhvr>
                                    </p:animEffect>
                                    <p:set>
                                      <p:cBhvr>
                                        <p:cTn id="45" dur="1" fill="hold">
                                          <p:stCondLst>
                                            <p:cond delay="999"/>
                                          </p:stCondLst>
                                        </p:cTn>
                                        <p:tgtEl>
                                          <p:spTgt spid="32"/>
                                        </p:tgtEl>
                                        <p:attrNameLst>
                                          <p:attrName>style.visibility</p:attrName>
                                        </p:attrNameLst>
                                      </p:cBhvr>
                                      <p:to>
                                        <p:strVal val="hidden"/>
                                      </p:to>
                                    </p:set>
                                  </p:childTnLst>
                                </p:cTn>
                              </p:par>
                            </p:childTnLst>
                          </p:cTn>
                        </p:par>
                      </p:childTnLst>
                    </p:cTn>
                  </p:par>
                  <p:par>
                    <p:cTn id="46" fill="hold">
                      <p:stCondLst>
                        <p:cond delay="indefinite"/>
                      </p:stCondLst>
                      <p:childTnLst>
                        <p:par>
                          <p:cTn id="47" fill="hold">
                            <p:stCondLst>
                              <p:cond delay="0"/>
                            </p:stCondLst>
                            <p:childTnLst>
                              <p:par>
                                <p:cTn id="48" presetID="10" presetClass="entr" presetSubtype="0" fill="hold" nodeType="click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fade">
                                      <p:cBhvr>
                                        <p:cTn id="50" dur="500"/>
                                        <p:tgtEl>
                                          <p:spTgt spid="7"/>
                                        </p:tgtEl>
                                      </p:cBhvr>
                                    </p:animEffect>
                                  </p:childTnLst>
                                </p:cTn>
                              </p:par>
                              <p:par>
                                <p:cTn id="51" presetID="10" presetClass="entr" presetSubtype="0" fill="hold"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fade">
                                      <p:cBhvr>
                                        <p:cTn id="53" dur="1000"/>
                                        <p:tgtEl>
                                          <p:spTgt spid="25"/>
                                        </p:tgtEl>
                                      </p:cBhvr>
                                    </p:animEffect>
                                  </p:childTnLst>
                                </p:cTn>
                              </p:par>
                            </p:childTnLst>
                          </p:cTn>
                        </p:par>
                      </p:childTnLst>
                    </p:cTn>
                  </p:par>
                  <p:par>
                    <p:cTn id="54" fill="hold">
                      <p:stCondLst>
                        <p:cond delay="indefinite"/>
                      </p:stCondLst>
                      <p:childTnLst>
                        <p:par>
                          <p:cTn id="55" fill="hold">
                            <p:stCondLst>
                              <p:cond delay="0"/>
                            </p:stCondLst>
                            <p:childTnLst>
                              <p:par>
                                <p:cTn id="56" presetID="10" presetClass="entr" presetSubtype="0" fill="hold" nodeType="click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1000"/>
                                        <p:tgtEl>
                                          <p:spTgt spid="5"/>
                                        </p:tgtEl>
                                      </p:cBhvr>
                                    </p:animEffect>
                                  </p:childTnLst>
                                </p:cTn>
                              </p:par>
                              <p:par>
                                <p:cTn id="59" presetID="10" presetClass="exit" presetSubtype="0" fill="hold" nodeType="withEffect">
                                  <p:stCondLst>
                                    <p:cond delay="0"/>
                                  </p:stCondLst>
                                  <p:childTnLst>
                                    <p:animEffect transition="out" filter="fade">
                                      <p:cBhvr>
                                        <p:cTn id="60" dur="500"/>
                                        <p:tgtEl>
                                          <p:spTgt spid="7"/>
                                        </p:tgtEl>
                                      </p:cBhvr>
                                    </p:animEffect>
                                    <p:set>
                                      <p:cBhvr>
                                        <p:cTn id="61"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p:cNvSpPr>
            <a:spLocks noGrp="1"/>
          </p:cNvSpPr>
          <p:nvPr>
            <p:ph idx="1"/>
          </p:nvPr>
        </p:nvSpPr>
        <p:spPr/>
        <p:txBody>
          <a:bodyPr/>
          <a:lstStyle/>
          <a:p>
            <a:r>
              <a:rPr lang="ru-RU" dirty="0">
                <a:solidFill>
                  <a:schemeClr val="tx1"/>
                </a:solidFill>
              </a:rPr>
              <a:t>Разработанный метод восстановления контрастов СКН применен к анализу поверхностных проявлений разливов нефти природного происхождения (так называемые «грифоны») в Мексиканском заливе</a:t>
            </a:r>
            <a:r>
              <a:rPr lang="ru-RU" dirty="0" smtClean="0">
                <a:solidFill>
                  <a:schemeClr val="tx1"/>
                </a:solidFill>
              </a:rPr>
              <a:t>.</a:t>
            </a:r>
            <a:endParaRPr lang="en-US" dirty="0">
              <a:solidFill>
                <a:schemeClr val="tx1"/>
              </a:solidFill>
            </a:endParaRPr>
          </a:p>
        </p:txBody>
      </p:sp>
      <p:sp>
        <p:nvSpPr>
          <p:cNvPr id="2" name="Title 1"/>
          <p:cNvSpPr>
            <a:spLocks noGrp="1"/>
          </p:cNvSpPr>
          <p:nvPr>
            <p:ph type="title"/>
          </p:nvPr>
        </p:nvSpPr>
        <p:spPr/>
        <p:txBody>
          <a:bodyPr>
            <a:normAutofit fontScale="90000"/>
          </a:bodyPr>
          <a:lstStyle/>
          <a:p>
            <a:r>
              <a:rPr lang="ru-RU" b="1" dirty="0"/>
              <a:t>Естественные нефтяные </a:t>
            </a:r>
            <a:r>
              <a:rPr lang="ru-RU" b="1" dirty="0" smtClean="0"/>
              <a:t>загрязнения</a:t>
            </a:r>
            <a:endParaRPr lang="en-US" b="1" dirty="0"/>
          </a:p>
        </p:txBody>
      </p:sp>
    </p:spTree>
    <p:extLst>
      <p:ext uri="{BB962C8B-B14F-4D97-AF65-F5344CB8AC3E}">
        <p14:creationId xmlns:p14="http://schemas.microsoft.com/office/powerpoint/2010/main" val="63100888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1252728"/>
          </a:xfrm>
        </p:spPr>
        <p:txBody>
          <a:bodyPr rtlCol="0">
            <a:normAutofit fontScale="90000"/>
          </a:bodyPr>
          <a:lstStyle/>
          <a:p>
            <a:pPr>
              <a:defRPr/>
            </a:pPr>
            <a:r>
              <a:rPr lang="ru-RU" sz="4000" b="1" dirty="0" smtClean="0"/>
              <a:t>Естественные нефтяные загрязнения</a:t>
            </a:r>
            <a:br>
              <a:rPr lang="ru-RU" sz="4000" b="1" dirty="0" smtClean="0"/>
            </a:br>
            <a:r>
              <a:rPr lang="ru-RU" sz="2400" b="1" dirty="0" smtClean="0"/>
              <a:t>Пример Мексиканского </a:t>
            </a:r>
            <a:r>
              <a:rPr lang="ru-RU" sz="2400" b="1" dirty="0"/>
              <a:t>залива - </a:t>
            </a:r>
            <a:r>
              <a:rPr lang="ru-RU" sz="2400" b="1" dirty="0" smtClean="0"/>
              <a:t>Грифоны</a:t>
            </a:r>
            <a:endParaRPr lang="ru-RU" sz="2400" b="1" dirty="0"/>
          </a:p>
        </p:txBody>
      </p:sp>
      <p:pic>
        <p:nvPicPr>
          <p:cNvPr id="12291" name="Picture 2"/>
          <p:cNvPicPr>
            <a:picLocks noChangeAspect="1" noChangeArrowheads="1"/>
          </p:cNvPicPr>
          <p:nvPr/>
        </p:nvPicPr>
        <p:blipFill>
          <a:blip r:embed="rId4"/>
          <a:srcRect/>
          <a:stretch>
            <a:fillRect/>
          </a:stretch>
        </p:blipFill>
        <p:spPr bwMode="auto">
          <a:xfrm>
            <a:off x="962025" y="1143003"/>
            <a:ext cx="7219950" cy="5702847"/>
          </a:xfrm>
          <a:prstGeom prst="rect">
            <a:avLst/>
          </a:prstGeom>
          <a:solidFill>
            <a:srgbClr val="FFFFFF"/>
          </a:solidFill>
          <a:ln w="9525">
            <a:noFill/>
            <a:miter lim="800000"/>
            <a:headEnd/>
            <a:tailEnd/>
          </a:ln>
        </p:spPr>
      </p:pic>
      <p:sp>
        <p:nvSpPr>
          <p:cNvPr id="12292" name="Прямоугольник 2"/>
          <p:cNvSpPr>
            <a:spLocks noChangeArrowheads="1"/>
          </p:cNvSpPr>
          <p:nvPr/>
        </p:nvSpPr>
        <p:spPr bwMode="auto">
          <a:xfrm>
            <a:off x="1588" y="1905000"/>
            <a:ext cx="1695450" cy="1191752"/>
          </a:xfrm>
          <a:prstGeom prst="rect">
            <a:avLst/>
          </a:prstGeom>
          <a:noFill/>
          <a:ln w="9525">
            <a:noFill/>
            <a:miter lim="800000"/>
            <a:headEnd/>
            <a:tailEnd/>
          </a:ln>
        </p:spPr>
        <p:txBody>
          <a:bodyPr lIns="82945" tIns="41473" rIns="82945" bIns="41473">
            <a:spAutoFit/>
          </a:bodyPr>
          <a:lstStyle/>
          <a:p>
            <a:r>
              <a:rPr lang="en-US" b="1" dirty="0"/>
              <a:t>MODIS/Terra</a:t>
            </a:r>
          </a:p>
          <a:p>
            <a:endParaRPr lang="en-US" b="1" dirty="0"/>
          </a:p>
          <a:p>
            <a:r>
              <a:rPr lang="ru-RU" b="1" i="1" dirty="0"/>
              <a:t>2 Июня</a:t>
            </a:r>
            <a:r>
              <a:rPr lang="en-US" b="1" i="1" dirty="0"/>
              <a:t> 2005, 16:55 GMT</a:t>
            </a:r>
            <a:endParaRPr lang="ru-RU" b="1" dirty="0"/>
          </a:p>
        </p:txBody>
      </p:sp>
      <p:grpSp>
        <p:nvGrpSpPr>
          <p:cNvPr id="5" name="Var to MSS"/>
          <p:cNvGrpSpPr>
            <a:grpSpLocks/>
          </p:cNvGrpSpPr>
          <p:nvPr/>
        </p:nvGrpSpPr>
        <p:grpSpPr bwMode="auto">
          <a:xfrm>
            <a:off x="69958" y="4953000"/>
            <a:ext cx="1326356" cy="838200"/>
            <a:chOff x="2455" y="3101"/>
            <a:chExt cx="629" cy="449"/>
          </a:xfrm>
        </p:grpSpPr>
        <p:sp>
          <p:nvSpPr>
            <p:cNvPr id="6" name="Rectangle 17"/>
            <p:cNvSpPr>
              <a:spLocks noChangeArrowheads="1"/>
            </p:cNvSpPr>
            <p:nvPr/>
          </p:nvSpPr>
          <p:spPr bwMode="auto">
            <a:xfrm>
              <a:off x="2455" y="3101"/>
              <a:ext cx="629" cy="449"/>
            </a:xfrm>
            <a:prstGeom prst="rect">
              <a:avLst/>
            </a:prstGeom>
            <a:solidFill>
              <a:srgbClr val="C2FFF0"/>
            </a:solidFill>
            <a:ln w="9360">
              <a:solidFill>
                <a:srgbClr val="000000"/>
              </a:solidFill>
              <a:round/>
              <a:headEnd/>
              <a:tailEnd/>
            </a:ln>
            <a:effectLst/>
          </p:spPr>
          <p:txBody>
            <a:bodyPr wrap="none" anchor="ctr"/>
            <a:lstStyle/>
            <a:p>
              <a:endParaRPr lang="en-US"/>
            </a:p>
          </p:txBody>
        </p:sp>
        <p:graphicFrame>
          <p:nvGraphicFramePr>
            <p:cNvPr id="7" name="Object 18"/>
            <p:cNvGraphicFramePr>
              <a:graphicFrameLocks noChangeAspect="1"/>
            </p:cNvGraphicFramePr>
            <p:nvPr>
              <p:extLst>
                <p:ext uri="{D42A27DB-BD31-4B8C-83A1-F6EECF244321}">
                  <p14:modId xmlns:p14="http://schemas.microsoft.com/office/powerpoint/2010/main" val="959593276"/>
                </p:ext>
              </p:extLst>
            </p:nvPr>
          </p:nvGraphicFramePr>
          <p:xfrm>
            <a:off x="2487" y="3126"/>
            <a:ext cx="583" cy="343"/>
          </p:xfrm>
          <a:graphic>
            <a:graphicData uri="http://schemas.openxmlformats.org/presentationml/2006/ole">
              <mc:AlternateContent xmlns:mc="http://schemas.openxmlformats.org/markup-compatibility/2006">
                <mc:Choice xmlns:v="urn:schemas-microsoft-com:vml" Requires="v">
                  <p:oleObj spid="_x0000_s59562" name="Equation" r:id="rId5" imgW="1511704" imgH="890456" progId="Equation.DSMT4">
                    <p:embed/>
                  </p:oleObj>
                </mc:Choice>
                <mc:Fallback>
                  <p:oleObj name="Equation" r:id="rId5" imgW="1511704" imgH="890456"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87" y="3126"/>
                          <a:ext cx="583" cy="343"/>
                        </a:xfrm>
                        <a:prstGeom prst="rect">
                          <a:avLst/>
                        </a:prstGeom>
                        <a:noFill/>
                        <a:extLst>
                          <a:ext uri="{909E8E84-426E-40DD-AFC4-6F175D3DCCD1}">
                            <a14:hiddenFill xmlns:a14="http://schemas.microsoft.com/office/drawing/2010/main">
                              <a:blipFill dpi="0" rotWithShape="0">
                                <a:blip/>
                                <a:srcRect/>
                                <a:stretch>
                                  <a:fillRect/>
                                </a:stretch>
                              </a:blipFill>
                            </a14:hiddenFill>
                          </a:ext>
                        </a:extLst>
                      </p:spPr>
                    </p:pic>
                  </p:oleObj>
                </mc:Fallback>
              </mc:AlternateContent>
            </a:graphicData>
          </a:graphic>
        </p:graphicFrame>
      </p:grpSp>
      <p:grpSp>
        <p:nvGrpSpPr>
          <p:cNvPr id="8" name="Группа 23"/>
          <p:cNvGrpSpPr>
            <a:grpSpLocks/>
          </p:cNvGrpSpPr>
          <p:nvPr/>
        </p:nvGrpSpPr>
        <p:grpSpPr bwMode="auto">
          <a:xfrm>
            <a:off x="935513" y="1123575"/>
            <a:ext cx="586581" cy="560388"/>
            <a:chOff x="3474628" y="1612469"/>
            <a:chExt cx="1370527" cy="1362274"/>
          </a:xfrm>
        </p:grpSpPr>
        <p:sp>
          <p:nvSpPr>
            <p:cNvPr id="9"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0" name="Object 11"/>
            <p:cNvGraphicFramePr>
              <a:graphicFrameLocks noChangeAspect="1"/>
            </p:cNvGraphicFramePr>
            <p:nvPr>
              <p:extLst>
                <p:ext uri="{D42A27DB-BD31-4B8C-83A1-F6EECF244321}">
                  <p14:modId xmlns:p14="http://schemas.microsoft.com/office/powerpoint/2010/main" val="3734335813"/>
                </p:ext>
              </p:extLst>
            </p:nvPr>
          </p:nvGraphicFramePr>
          <p:xfrm>
            <a:off x="3758380" y="1885634"/>
            <a:ext cx="749246" cy="812397"/>
          </p:xfrm>
          <a:graphic>
            <a:graphicData uri="http://schemas.openxmlformats.org/presentationml/2006/ole">
              <mc:AlternateContent xmlns:mc="http://schemas.openxmlformats.org/markup-compatibility/2006">
                <mc:Choice xmlns:v="urn:schemas-microsoft-com:vml" Requires="v">
                  <p:oleObj spid="_x0000_s59563" name="Equation" r:id="rId7" imgW="152280" imgH="164880" progId="Equation.DSMT4">
                    <p:embed/>
                  </p:oleObj>
                </mc:Choice>
                <mc:Fallback>
                  <p:oleObj name="Equation" r:id="rId7" imgW="152280" imgH="164880" progId="Equation.DSMT4">
                    <p:embed/>
                    <p:pic>
                      <p:nvPicPr>
                        <p:cNvPr id="0" name=""/>
                        <p:cNvPicPr>
                          <a:picLocks noChangeAspect="1" noChangeArrowheads="1"/>
                        </p:cNvPicPr>
                        <p:nvPr/>
                      </p:nvPicPr>
                      <p:blipFill>
                        <a:blip r:embed="rId8"/>
                        <a:srcRect/>
                        <a:stretch>
                          <a:fillRect/>
                        </a:stretch>
                      </p:blipFill>
                      <p:spPr bwMode="auto">
                        <a:xfrm>
                          <a:off x="3758380" y="1885634"/>
                          <a:ext cx="749246" cy="8123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4" name="Группа 23"/>
          <p:cNvGrpSpPr>
            <a:grpSpLocks/>
          </p:cNvGrpSpPr>
          <p:nvPr/>
        </p:nvGrpSpPr>
        <p:grpSpPr bwMode="auto">
          <a:xfrm>
            <a:off x="4570094" y="1123575"/>
            <a:ext cx="586581" cy="560388"/>
            <a:chOff x="3474628" y="1612469"/>
            <a:chExt cx="1370527" cy="1362274"/>
          </a:xfrm>
        </p:grpSpPr>
        <p:sp>
          <p:nvSpPr>
            <p:cNvPr id="15"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6" name="Object 11"/>
            <p:cNvGraphicFramePr>
              <a:graphicFrameLocks noChangeAspect="1"/>
            </p:cNvGraphicFramePr>
            <p:nvPr>
              <p:extLst>
                <p:ext uri="{D42A27DB-BD31-4B8C-83A1-F6EECF244321}">
                  <p14:modId xmlns:p14="http://schemas.microsoft.com/office/powerpoint/2010/main" val="3555948037"/>
                </p:ext>
              </p:extLst>
            </p:nvPr>
          </p:nvGraphicFramePr>
          <p:xfrm>
            <a:off x="3760233" y="1824722"/>
            <a:ext cx="749246" cy="933909"/>
          </p:xfrm>
          <a:graphic>
            <a:graphicData uri="http://schemas.openxmlformats.org/presentationml/2006/ole">
              <mc:AlternateContent xmlns:mc="http://schemas.openxmlformats.org/markup-compatibility/2006">
                <mc:Choice xmlns:v="urn:schemas-microsoft-com:vml" Requires="v">
                  <p:oleObj spid="_x0000_s59564" name="Equation" r:id="rId9" imgW="152280" imgH="190440" progId="Equation.DSMT4">
                    <p:embed/>
                  </p:oleObj>
                </mc:Choice>
                <mc:Fallback>
                  <p:oleObj name="Equation" r:id="rId9" imgW="152280" imgH="190440" progId="Equation.DSMT4">
                    <p:embed/>
                    <p:pic>
                      <p:nvPicPr>
                        <p:cNvPr id="0" name=""/>
                        <p:cNvPicPr>
                          <a:picLocks noChangeAspect="1" noChangeArrowheads="1"/>
                        </p:cNvPicPr>
                        <p:nvPr/>
                      </p:nvPicPr>
                      <p:blipFill>
                        <a:blip r:embed="rId10"/>
                        <a:srcRect/>
                        <a:stretch>
                          <a:fillRect/>
                        </a:stretch>
                      </p:blipFill>
                      <p:spPr bwMode="auto">
                        <a:xfrm>
                          <a:off x="3760233" y="1824722"/>
                          <a:ext cx="749246" cy="9339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grpSp>
        <p:nvGrpSpPr>
          <p:cNvPr id="17" name="Группа 23"/>
          <p:cNvGrpSpPr>
            <a:grpSpLocks/>
          </p:cNvGrpSpPr>
          <p:nvPr/>
        </p:nvGrpSpPr>
        <p:grpSpPr bwMode="auto">
          <a:xfrm>
            <a:off x="935513" y="4087814"/>
            <a:ext cx="586581" cy="560388"/>
            <a:chOff x="3474628" y="1612469"/>
            <a:chExt cx="1370527" cy="1362274"/>
          </a:xfrm>
        </p:grpSpPr>
        <p:sp>
          <p:nvSpPr>
            <p:cNvPr id="18" name="Прямоугольник 22"/>
            <p:cNvSpPr>
              <a:spLocks noChangeArrowheads="1"/>
            </p:cNvSpPr>
            <p:nvPr/>
          </p:nvSpPr>
          <p:spPr bwMode="auto">
            <a:xfrm>
              <a:off x="3474628" y="1612469"/>
              <a:ext cx="1370527" cy="1362274"/>
            </a:xfrm>
            <a:prstGeom prst="rect">
              <a:avLst/>
            </a:prstGeom>
            <a:solidFill>
              <a:schemeClr val="bg2"/>
            </a:solidFill>
            <a:ln w="9525" algn="ctr">
              <a:solidFill>
                <a:schemeClr val="tx1"/>
              </a:solidFill>
              <a:round/>
              <a:headEnd/>
              <a:tailEnd/>
            </a:ln>
          </p:spPr>
          <p:txBody>
            <a:bodyPr/>
            <a:lstStyle/>
            <a:p>
              <a:endParaRPr lang="en-US"/>
            </a:p>
          </p:txBody>
        </p:sp>
        <p:graphicFrame>
          <p:nvGraphicFramePr>
            <p:cNvPr id="19" name="Object 11"/>
            <p:cNvGraphicFramePr>
              <a:graphicFrameLocks noChangeAspect="1"/>
            </p:cNvGraphicFramePr>
            <p:nvPr>
              <p:extLst>
                <p:ext uri="{D42A27DB-BD31-4B8C-83A1-F6EECF244321}">
                  <p14:modId xmlns:p14="http://schemas.microsoft.com/office/powerpoint/2010/main" val="2033589447"/>
                </p:ext>
              </p:extLst>
            </p:nvPr>
          </p:nvGraphicFramePr>
          <p:xfrm>
            <a:off x="3788051" y="1885557"/>
            <a:ext cx="689900" cy="814275"/>
          </p:xfrm>
          <a:graphic>
            <a:graphicData uri="http://schemas.openxmlformats.org/presentationml/2006/ole">
              <mc:AlternateContent xmlns:mc="http://schemas.openxmlformats.org/markup-compatibility/2006">
                <mc:Choice xmlns:v="urn:schemas-microsoft-com:vml" Requires="v">
                  <p:oleObj spid="_x0000_s59565" name="Equation" r:id="rId11" imgW="139680" imgH="164880" progId="Equation.DSMT4">
                    <p:embed/>
                  </p:oleObj>
                </mc:Choice>
                <mc:Fallback>
                  <p:oleObj name="Equation" r:id="rId11" imgW="139680" imgH="164880" progId="Equation.DSMT4">
                    <p:embed/>
                    <p:pic>
                      <p:nvPicPr>
                        <p:cNvPr id="0" name=""/>
                        <p:cNvPicPr>
                          <a:picLocks noChangeAspect="1" noChangeArrowheads="1"/>
                        </p:cNvPicPr>
                        <p:nvPr/>
                      </p:nvPicPr>
                      <p:blipFill>
                        <a:blip r:embed="rId12"/>
                        <a:srcRect/>
                        <a:stretch>
                          <a:fillRect/>
                        </a:stretch>
                      </p:blipFill>
                      <p:spPr bwMode="auto">
                        <a:xfrm>
                          <a:off x="3788051" y="1885557"/>
                          <a:ext cx="689900" cy="8142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sp>
        <p:nvSpPr>
          <p:cNvPr id="21" name="Прямоугольник 22"/>
          <p:cNvSpPr>
            <a:spLocks noChangeArrowheads="1"/>
          </p:cNvSpPr>
          <p:nvPr/>
        </p:nvSpPr>
        <p:spPr bwMode="auto">
          <a:xfrm>
            <a:off x="4632003" y="4290047"/>
            <a:ext cx="762000" cy="340080"/>
          </a:xfrm>
          <a:prstGeom prst="rect">
            <a:avLst/>
          </a:prstGeom>
          <a:solidFill>
            <a:schemeClr val="bg2"/>
          </a:solidFill>
          <a:ln w="9525" algn="ctr">
            <a:solidFill>
              <a:schemeClr val="tx1"/>
            </a:solidFill>
            <a:round/>
            <a:headEnd/>
            <a:tailEnd/>
          </a:ln>
        </p:spPr>
        <p:txBody>
          <a:bodyPr/>
          <a:lstStyle/>
          <a:p>
            <a:r>
              <a:rPr lang="ru-RU" b="1" dirty="0" smtClean="0"/>
              <a:t>СКН</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Заголовок 1"/>
          <p:cNvSpPr>
            <a:spLocks noGrp="1"/>
          </p:cNvSpPr>
          <p:nvPr>
            <p:ph type="title"/>
          </p:nvPr>
        </p:nvSpPr>
        <p:spPr/>
        <p:txBody>
          <a:bodyPr/>
          <a:lstStyle/>
          <a:p>
            <a:pPr eaLnBrk="1" hangingPunct="1"/>
            <a:r>
              <a:rPr lang="ru-RU" sz="4000" b="1" dirty="0" smtClean="0"/>
              <a:t>Контрасты СКН нефтяных сликов</a:t>
            </a:r>
          </a:p>
        </p:txBody>
      </p:sp>
      <p:pic>
        <p:nvPicPr>
          <p:cNvPr id="13315" name="Picture 2"/>
          <p:cNvPicPr>
            <a:picLocks noChangeAspect="1" noChangeArrowheads="1"/>
          </p:cNvPicPr>
          <p:nvPr/>
        </p:nvPicPr>
        <p:blipFill>
          <a:blip r:embed="rId3"/>
          <a:srcRect/>
          <a:stretch>
            <a:fillRect/>
          </a:stretch>
        </p:blipFill>
        <p:spPr bwMode="auto">
          <a:xfrm>
            <a:off x="131763" y="1273175"/>
            <a:ext cx="8926512" cy="4116388"/>
          </a:xfrm>
          <a:prstGeom prst="rect">
            <a:avLst/>
          </a:prstGeom>
          <a:solidFill>
            <a:srgbClr val="FFFFFF"/>
          </a:solidFill>
          <a:ln w="9525">
            <a:noFill/>
            <a:miter lim="800000"/>
            <a:headEnd/>
            <a:tailEnd/>
          </a:ln>
        </p:spPr>
      </p:pic>
      <p:sp>
        <p:nvSpPr>
          <p:cNvPr id="13316" name="Прямоугольник 2"/>
          <p:cNvSpPr>
            <a:spLocks noChangeArrowheads="1"/>
          </p:cNvSpPr>
          <p:nvPr/>
        </p:nvSpPr>
        <p:spPr bwMode="auto">
          <a:xfrm>
            <a:off x="4427538" y="5420029"/>
            <a:ext cx="4551362" cy="914753"/>
          </a:xfrm>
          <a:prstGeom prst="rect">
            <a:avLst/>
          </a:prstGeom>
          <a:noFill/>
          <a:ln w="9525">
            <a:noFill/>
            <a:miter lim="800000"/>
            <a:headEnd/>
            <a:tailEnd/>
          </a:ln>
        </p:spPr>
        <p:txBody>
          <a:bodyPr lIns="82945" tIns="41473" rIns="82945" bIns="41473">
            <a:spAutoFit/>
          </a:bodyPr>
          <a:lstStyle/>
          <a:p>
            <a:pPr algn="r"/>
            <a:r>
              <a:rPr lang="ru-RU" i="1"/>
              <a:t>Красная линия</a:t>
            </a:r>
            <a:r>
              <a:rPr lang="en-US" i="1"/>
              <a:t> – </a:t>
            </a:r>
            <a:r>
              <a:rPr lang="ru-RU" i="1"/>
              <a:t>контрасты СКН рыбьего жира, как докладывалось Коксом и Манком </a:t>
            </a:r>
            <a:r>
              <a:rPr lang="en-US" i="1"/>
              <a:t>(1954).</a:t>
            </a:r>
            <a:endParaRPr lang="ru-RU"/>
          </a:p>
        </p:txBody>
      </p:sp>
      <p:sp>
        <p:nvSpPr>
          <p:cNvPr id="13317" name="Прямоугольник 4"/>
          <p:cNvSpPr>
            <a:spLocks noChangeArrowheads="1"/>
          </p:cNvSpPr>
          <p:nvPr/>
        </p:nvSpPr>
        <p:spPr bwMode="auto">
          <a:xfrm>
            <a:off x="55567" y="5420030"/>
            <a:ext cx="4897437" cy="1437973"/>
          </a:xfrm>
          <a:prstGeom prst="rect">
            <a:avLst/>
          </a:prstGeom>
          <a:noFill/>
          <a:ln w="9525">
            <a:noFill/>
            <a:miter lim="800000"/>
            <a:headEnd/>
            <a:tailEnd/>
          </a:ln>
        </p:spPr>
        <p:txBody>
          <a:bodyPr lIns="82945" tIns="41473" rIns="82945" bIns="41473">
            <a:spAutoFit/>
          </a:bodyPr>
          <a:lstStyle/>
          <a:p>
            <a:r>
              <a:rPr lang="ru-RU" sz="2200" b="1" i="1" dirty="0" smtClean="0"/>
              <a:t>контрасты СКН в нефтяных сликах ситематически ниже контрастов СКН в сликах биологического происхождения</a:t>
            </a:r>
            <a:endParaRPr lang="ru-RU" sz="2200" b="1"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RGB" descr="\\GALATEA\tethys\Documents\АСПИРАНТУРА\Disser Docs\figs\BarentsSeaAlgalBloom_14_Aug_2011.jpg"/>
          <p:cNvPicPr>
            <a:picLocks noChangeAspect="1" noChangeArrowheads="1"/>
          </p:cNvPicPr>
          <p:nvPr/>
        </p:nvPicPr>
        <p:blipFill>
          <a:blip r:embed="rId3"/>
          <a:srcRect/>
          <a:stretch>
            <a:fillRect/>
          </a:stretch>
        </p:blipFill>
        <p:spPr bwMode="auto">
          <a:xfrm>
            <a:off x="1597025" y="1352549"/>
            <a:ext cx="6480175" cy="4859339"/>
          </a:xfrm>
          <a:prstGeom prst="rect">
            <a:avLst/>
          </a:prstGeom>
          <a:noFill/>
          <a:ln w="9525">
            <a:noFill/>
            <a:miter lim="800000"/>
            <a:headEnd/>
            <a:tailEnd/>
          </a:ln>
        </p:spPr>
      </p:pic>
      <p:pic>
        <p:nvPicPr>
          <p:cNvPr id="2" name="CHL_A"/>
          <p:cNvPicPr>
            <a:picLocks noChangeAspect="1"/>
          </p:cNvPicPr>
          <p:nvPr/>
        </p:nvPicPr>
        <p:blipFill>
          <a:blip r:embed="rId4"/>
          <a:srcRect/>
          <a:stretch>
            <a:fillRect/>
          </a:stretch>
        </p:blipFill>
        <p:spPr bwMode="auto">
          <a:xfrm>
            <a:off x="923925" y="1066800"/>
            <a:ext cx="7213600" cy="5430839"/>
          </a:xfrm>
          <a:prstGeom prst="rect">
            <a:avLst/>
          </a:prstGeom>
          <a:noFill/>
          <a:ln w="9525">
            <a:noFill/>
            <a:miter lim="800000"/>
            <a:headEnd/>
            <a:tailEnd/>
          </a:ln>
        </p:spPr>
      </p:pic>
      <p:pic>
        <p:nvPicPr>
          <p:cNvPr id="3" name="SST"/>
          <p:cNvPicPr>
            <a:picLocks/>
          </p:cNvPicPr>
          <p:nvPr/>
        </p:nvPicPr>
        <p:blipFill>
          <a:blip r:embed="rId5"/>
          <a:srcRect/>
          <a:stretch>
            <a:fillRect/>
          </a:stretch>
        </p:blipFill>
        <p:spPr bwMode="auto">
          <a:xfrm>
            <a:off x="914404" y="1066802"/>
            <a:ext cx="7167563" cy="5487988"/>
          </a:xfrm>
          <a:prstGeom prst="rect">
            <a:avLst/>
          </a:prstGeom>
          <a:noFill/>
          <a:ln w="9525">
            <a:noFill/>
            <a:miter lim="800000"/>
            <a:headEnd/>
            <a:tailEnd/>
          </a:ln>
        </p:spPr>
      </p:pic>
      <p:sp>
        <p:nvSpPr>
          <p:cNvPr id="11" name="Rectangle 10"/>
          <p:cNvSpPr/>
          <p:nvPr/>
        </p:nvSpPr>
        <p:spPr>
          <a:xfrm>
            <a:off x="0" y="5939552"/>
            <a:ext cx="4572000" cy="707886"/>
          </a:xfrm>
          <a:prstGeom prst="rect">
            <a:avLst/>
          </a:prstGeom>
        </p:spPr>
        <p:txBody>
          <a:bodyPr>
            <a:spAutoFit/>
          </a:bodyPr>
          <a:lstStyle/>
          <a:p>
            <a:r>
              <a:rPr lang="en-US" sz="2000" b="1" dirty="0" err="1" smtClean="0"/>
              <a:t>Баренцево</a:t>
            </a:r>
            <a:r>
              <a:rPr lang="en-US" sz="2000" b="1" dirty="0" smtClean="0"/>
              <a:t> </a:t>
            </a:r>
            <a:r>
              <a:rPr lang="en-US" sz="2000" b="1" dirty="0" err="1" smtClean="0"/>
              <a:t>море</a:t>
            </a:r>
            <a:r>
              <a:rPr lang="en-US" sz="2000" b="1" dirty="0" smtClean="0"/>
              <a:t> </a:t>
            </a:r>
          </a:p>
          <a:p>
            <a:r>
              <a:rPr lang="en-US" sz="2000" b="1" dirty="0" smtClean="0"/>
              <a:t>1</a:t>
            </a:r>
            <a:r>
              <a:rPr lang="en-US" sz="2000" dirty="0" smtClean="0"/>
              <a:t>4 </a:t>
            </a:r>
            <a:r>
              <a:rPr lang="en-US" sz="2000" dirty="0" err="1" smtClean="0"/>
              <a:t>Августа</a:t>
            </a:r>
            <a:r>
              <a:rPr lang="en-US" sz="2000" dirty="0" smtClean="0"/>
              <a:t>, 2011 MODIS/Aqua</a:t>
            </a:r>
            <a:endParaRPr lang="en-US" sz="2000" dirty="0"/>
          </a:p>
        </p:txBody>
      </p:sp>
      <p:sp>
        <p:nvSpPr>
          <p:cNvPr id="13" name="хлорофилл"/>
          <p:cNvSpPr>
            <a:spLocks noChangeArrowheads="1"/>
          </p:cNvSpPr>
          <p:nvPr/>
        </p:nvSpPr>
        <p:spPr bwMode="auto">
          <a:xfrm>
            <a:off x="211049" y="1219200"/>
            <a:ext cx="1834156" cy="707886"/>
          </a:xfrm>
          <a:prstGeom prst="rect">
            <a:avLst/>
          </a:prstGeom>
          <a:noFill/>
          <a:ln w="9525">
            <a:noFill/>
            <a:miter lim="800000"/>
            <a:headEnd/>
            <a:tailEnd/>
          </a:ln>
        </p:spPr>
        <p:txBody>
          <a:bodyPr wrap="none">
            <a:spAutoFit/>
          </a:bodyPr>
          <a:lstStyle/>
          <a:p>
            <a:r>
              <a:rPr lang="en-US" sz="2000" b="1" dirty="0" err="1" smtClean="0"/>
              <a:t>Концентрация</a:t>
            </a:r>
            <a:endParaRPr lang="en-US" sz="2000" b="1" dirty="0" smtClean="0"/>
          </a:p>
          <a:p>
            <a:r>
              <a:rPr lang="en-US" sz="2000" b="1" dirty="0" err="1" smtClean="0"/>
              <a:t>хорофилла</a:t>
            </a:r>
            <a:endParaRPr lang="en-US" sz="2000" b="1" dirty="0"/>
          </a:p>
        </p:txBody>
      </p:sp>
      <p:sp>
        <p:nvSpPr>
          <p:cNvPr id="14" name="ТПО"/>
          <p:cNvSpPr>
            <a:spLocks noChangeArrowheads="1"/>
          </p:cNvSpPr>
          <p:nvPr/>
        </p:nvSpPr>
        <p:spPr bwMode="auto">
          <a:xfrm>
            <a:off x="200002" y="1219200"/>
            <a:ext cx="657552" cy="400110"/>
          </a:xfrm>
          <a:prstGeom prst="rect">
            <a:avLst/>
          </a:prstGeom>
          <a:noFill/>
          <a:ln w="9525">
            <a:noFill/>
            <a:miter lim="800000"/>
            <a:headEnd/>
            <a:tailEnd/>
          </a:ln>
        </p:spPr>
        <p:txBody>
          <a:bodyPr wrap="none">
            <a:spAutoFit/>
          </a:bodyPr>
          <a:lstStyle/>
          <a:p>
            <a:r>
              <a:rPr lang="en-US" sz="2000" b="1" dirty="0" smtClean="0"/>
              <a:t>ТПО</a:t>
            </a:r>
            <a:endParaRPr lang="en-US" sz="2000" b="1" dirty="0"/>
          </a:p>
        </p:txBody>
      </p:sp>
      <p:sp>
        <p:nvSpPr>
          <p:cNvPr id="4099" name="композит"/>
          <p:cNvSpPr>
            <a:spLocks noChangeArrowheads="1"/>
          </p:cNvSpPr>
          <p:nvPr/>
        </p:nvSpPr>
        <p:spPr bwMode="auto">
          <a:xfrm>
            <a:off x="211049" y="1219200"/>
            <a:ext cx="1798890" cy="400110"/>
          </a:xfrm>
          <a:prstGeom prst="rect">
            <a:avLst/>
          </a:prstGeom>
          <a:noFill/>
          <a:ln w="9525">
            <a:noFill/>
            <a:miter lim="800000"/>
            <a:headEnd/>
            <a:tailEnd/>
          </a:ln>
        </p:spPr>
        <p:txBody>
          <a:bodyPr wrap="none">
            <a:spAutoFit/>
          </a:bodyPr>
          <a:lstStyle/>
          <a:p>
            <a:r>
              <a:rPr lang="en-US" sz="2000" b="1" dirty="0"/>
              <a:t>RGB </a:t>
            </a:r>
            <a:r>
              <a:rPr lang="en-US" sz="2000" b="1" dirty="0" err="1" smtClean="0"/>
              <a:t>композит</a:t>
            </a:r>
            <a:endParaRPr lang="en-US" sz="2000" b="1" dirty="0"/>
          </a:p>
        </p:txBody>
      </p:sp>
      <p:sp>
        <p:nvSpPr>
          <p:cNvPr id="5" name="Title 4"/>
          <p:cNvSpPr>
            <a:spLocks noGrp="1"/>
          </p:cNvSpPr>
          <p:nvPr>
            <p:ph type="title"/>
          </p:nvPr>
        </p:nvSpPr>
        <p:spPr>
          <a:xfrm>
            <a:off x="457200" y="0"/>
            <a:ext cx="8229600" cy="1252728"/>
          </a:xfrm>
        </p:spPr>
        <p:txBody>
          <a:bodyPr/>
          <a:lstStyle/>
          <a:p>
            <a:r>
              <a:rPr lang="ru-RU" b="1" dirty="0" smtClean="0"/>
              <a:t>Введение</a:t>
            </a:r>
            <a:endParaRPr lang="en-US"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0"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099"/>
                                        </p:tgtEl>
                                        <p:attrNameLst>
                                          <p:attrName>style.visibility</p:attrName>
                                        </p:attrNameLst>
                                      </p:cBhvr>
                                      <p:to>
                                        <p:strVal val="visible"/>
                                      </p:to>
                                    </p:set>
                                    <p:animEffect transition="in" filter="dissolve">
                                      <p:cBhvr>
                                        <p:cTn id="10" dur="500"/>
                                        <p:tgtEl>
                                          <p:spTgt spid="409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fade">
                                      <p:cBhvr>
                                        <p:cTn id="15" dur="1500"/>
                                        <p:tgtEl>
                                          <p:spTgt spid="2"/>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dissolve">
                                      <p:cBhvr>
                                        <p:cTn id="18" dur="500"/>
                                        <p:tgtEl>
                                          <p:spTgt spid="13"/>
                                        </p:tgtEl>
                                      </p:cBhvr>
                                    </p:animEffect>
                                  </p:childTnLst>
                                </p:cTn>
                              </p:par>
                              <p:par>
                                <p:cTn id="19" presetID="9" presetClass="exit" presetSubtype="0" fill="hold" grpId="1" nodeType="withEffect">
                                  <p:stCondLst>
                                    <p:cond delay="0"/>
                                  </p:stCondLst>
                                  <p:childTnLst>
                                    <p:animEffect transition="out" filter="dissolve">
                                      <p:cBhvr>
                                        <p:cTn id="20" dur="500"/>
                                        <p:tgtEl>
                                          <p:spTgt spid="4099"/>
                                        </p:tgtEl>
                                      </p:cBhvr>
                                    </p:animEffect>
                                    <p:set>
                                      <p:cBhvr>
                                        <p:cTn id="21" dur="1" fill="hold">
                                          <p:stCondLst>
                                            <p:cond delay="499"/>
                                          </p:stCondLst>
                                        </p:cTn>
                                        <p:tgtEl>
                                          <p:spTgt spid="4099"/>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nodeType="clickEffect">
                                  <p:stCondLst>
                                    <p:cond delay="0"/>
                                  </p:stCondLst>
                                  <p:childTnLst>
                                    <p:set>
                                      <p:cBhvr>
                                        <p:cTn id="25" dur="1" fill="hold">
                                          <p:stCondLst>
                                            <p:cond delay="0"/>
                                          </p:stCondLst>
                                        </p:cTn>
                                        <p:tgtEl>
                                          <p:spTgt spid="3"/>
                                        </p:tgtEl>
                                        <p:attrNameLst>
                                          <p:attrName>style.visibility</p:attrName>
                                        </p:attrNameLst>
                                      </p:cBhvr>
                                      <p:to>
                                        <p:strVal val="visible"/>
                                      </p:to>
                                    </p:set>
                                    <p:animEffect transition="in" filter="fade">
                                      <p:cBhvr>
                                        <p:cTn id="26" dur="1500"/>
                                        <p:tgtEl>
                                          <p:spTgt spid="3"/>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dissolve">
                                      <p:cBhvr>
                                        <p:cTn id="29" dur="500"/>
                                        <p:tgtEl>
                                          <p:spTgt spid="14"/>
                                        </p:tgtEl>
                                      </p:cBhvr>
                                    </p:animEffect>
                                  </p:childTnLst>
                                </p:cTn>
                              </p:par>
                              <p:par>
                                <p:cTn id="30" presetID="9" presetClass="exit" presetSubtype="0" fill="hold" grpId="1" nodeType="withEffect">
                                  <p:stCondLst>
                                    <p:cond delay="0"/>
                                  </p:stCondLst>
                                  <p:childTnLst>
                                    <p:animEffect transition="out" filter="dissolve">
                                      <p:cBhvr>
                                        <p:cTn id="31" dur="500"/>
                                        <p:tgtEl>
                                          <p:spTgt spid="13"/>
                                        </p:tgtEl>
                                      </p:cBhvr>
                                    </p:animEffect>
                                    <p:set>
                                      <p:cBhvr>
                                        <p:cTn id="32" dur="1" fill="hold">
                                          <p:stCondLst>
                                            <p:cond delay="4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3" grpId="1"/>
      <p:bldP spid="14" grpId="0"/>
      <p:bldP spid="4099" grpId="0"/>
      <p:bldP spid="4099" grpId="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3" name="Picture 3" descr="F:\Documents\АСПИРАНТУРА\NIERSC\Presentations Papers\Bergen Workshop Nov 2011\Deepwater_Horizon_oil_spill_-_May_24,_2010_-_with_locator.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96961" y="1524001"/>
            <a:ext cx="7155360" cy="5501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2" descr="F:\Documents\АСПИРАНТУРА\NIERSC\Presentations Papers\Bergen Workshop Nov 2011\800px-Deepwater_Horizon_offshore_drilling_unit_on_fire_201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655053"/>
            <a:ext cx="3686400" cy="27650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45" name="Дата 24 Мая"/>
          <p:cNvSpPr>
            <a:spLocks noChangeArrowheads="1"/>
          </p:cNvSpPr>
          <p:nvPr/>
        </p:nvSpPr>
        <p:spPr bwMode="auto">
          <a:xfrm>
            <a:off x="64800" y="4531419"/>
            <a:ext cx="1777566" cy="10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7" tIns="41403" rIns="82807" bIns="41403">
            <a:spAutoFit/>
          </a:bodyPr>
          <a:lstStyle/>
          <a:p>
            <a:r>
              <a:rPr lang="en-US" sz="2000" dirty="0"/>
              <a:t>Deepwater Horizon</a:t>
            </a:r>
          </a:p>
          <a:p>
            <a:r>
              <a:rPr lang="en-US" sz="2000" dirty="0"/>
              <a:t>May 24, </a:t>
            </a:r>
            <a:r>
              <a:rPr lang="en-US" sz="2000" dirty="0" smtClean="0"/>
              <a:t>2010</a:t>
            </a:r>
          </a:p>
        </p:txBody>
      </p:sp>
      <p:pic>
        <p:nvPicPr>
          <p:cNvPr id="9218" name="Picture 2" descr="E:\media\data\Documents\megagrant\forTheWebSite\image of the day\Deepwater_Horizon_oil_spill_May_24_2010_MERI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01280" y="1545603"/>
            <a:ext cx="7542720" cy="43218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9" name="Picture 3" descr="E:\media\data\Documents\megagrant\forTheWebSite\image of the day\Deepwater_Horizon_oil_spill_May_24_2010_ASAR.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343040" y="1526881"/>
            <a:ext cx="4800960" cy="4571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дата фото"/>
          <p:cNvSpPr>
            <a:spLocks noChangeArrowheads="1"/>
          </p:cNvSpPr>
          <p:nvPr/>
        </p:nvSpPr>
        <p:spPr bwMode="auto">
          <a:xfrm>
            <a:off x="-12700" y="1752602"/>
            <a:ext cx="1849061" cy="391533"/>
          </a:xfrm>
          <a:prstGeom prst="rect">
            <a:avLst/>
          </a:prstGeom>
          <a:noFill/>
          <a:ln w="9525">
            <a:noFill/>
            <a:miter lim="800000"/>
            <a:headEnd/>
            <a:tailEnd/>
          </a:ln>
        </p:spPr>
        <p:txBody>
          <a:bodyPr wrap="none" lIns="82945" tIns="41473" rIns="82945" bIns="41473">
            <a:spAutoFit/>
          </a:bodyPr>
          <a:lstStyle/>
          <a:p>
            <a:r>
              <a:rPr lang="ru-RU" sz="2000" dirty="0">
                <a:solidFill>
                  <a:schemeClr val="bg1"/>
                </a:solidFill>
              </a:rPr>
              <a:t>20 Апреля 2010</a:t>
            </a:r>
          </a:p>
        </p:txBody>
      </p:sp>
      <p:sp>
        <p:nvSpPr>
          <p:cNvPr id="10" name="MODIS"/>
          <p:cNvSpPr/>
          <p:nvPr/>
        </p:nvSpPr>
        <p:spPr>
          <a:xfrm>
            <a:off x="69050" y="5791200"/>
            <a:ext cx="1601016" cy="400110"/>
          </a:xfrm>
          <a:prstGeom prst="rect">
            <a:avLst/>
          </a:prstGeom>
        </p:spPr>
        <p:txBody>
          <a:bodyPr wrap="none">
            <a:spAutoFit/>
          </a:bodyPr>
          <a:lstStyle/>
          <a:p>
            <a:r>
              <a:rPr lang="en-US" sz="2000" b="1" dirty="0" smtClean="0"/>
              <a:t>Terra/MODIS</a:t>
            </a:r>
            <a:endParaRPr lang="ru-RU" sz="2000" b="1" dirty="0"/>
          </a:p>
        </p:txBody>
      </p:sp>
      <p:sp>
        <p:nvSpPr>
          <p:cNvPr id="11" name="MERIS"/>
          <p:cNvSpPr/>
          <p:nvPr/>
        </p:nvSpPr>
        <p:spPr>
          <a:xfrm>
            <a:off x="76204" y="5791200"/>
            <a:ext cx="899605" cy="400110"/>
          </a:xfrm>
          <a:prstGeom prst="rect">
            <a:avLst/>
          </a:prstGeom>
        </p:spPr>
        <p:txBody>
          <a:bodyPr wrap="none">
            <a:spAutoFit/>
          </a:bodyPr>
          <a:lstStyle/>
          <a:p>
            <a:r>
              <a:rPr lang="en-US" sz="2000" b="1" dirty="0" smtClean="0"/>
              <a:t>MERIS</a:t>
            </a:r>
          </a:p>
        </p:txBody>
      </p:sp>
      <p:sp>
        <p:nvSpPr>
          <p:cNvPr id="12" name="ASAR"/>
          <p:cNvSpPr/>
          <p:nvPr/>
        </p:nvSpPr>
        <p:spPr>
          <a:xfrm>
            <a:off x="76204" y="5791200"/>
            <a:ext cx="795411" cy="400110"/>
          </a:xfrm>
          <a:prstGeom prst="rect">
            <a:avLst/>
          </a:prstGeom>
        </p:spPr>
        <p:txBody>
          <a:bodyPr wrap="none">
            <a:spAutoFit/>
          </a:bodyPr>
          <a:lstStyle/>
          <a:p>
            <a:r>
              <a:rPr lang="en-US" sz="2000" b="1" dirty="0" smtClean="0"/>
              <a:t>ASAR</a:t>
            </a:r>
          </a:p>
        </p:txBody>
      </p:sp>
      <p:sp>
        <p:nvSpPr>
          <p:cNvPr id="13" name="Дата 25 Мая"/>
          <p:cNvSpPr>
            <a:spLocks noChangeArrowheads="1"/>
          </p:cNvSpPr>
          <p:nvPr/>
        </p:nvSpPr>
        <p:spPr bwMode="auto">
          <a:xfrm>
            <a:off x="58795" y="4529595"/>
            <a:ext cx="1777566" cy="1006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82807" tIns="41403" rIns="82807" bIns="41403">
            <a:spAutoFit/>
          </a:bodyPr>
          <a:lstStyle/>
          <a:p>
            <a:r>
              <a:rPr lang="en-US" sz="2000" dirty="0" smtClean="0"/>
              <a:t>Deepwater Horizon</a:t>
            </a:r>
            <a:endParaRPr lang="en-US" sz="2000" dirty="0"/>
          </a:p>
          <a:p>
            <a:r>
              <a:rPr lang="en-US" sz="2000" dirty="0"/>
              <a:t>May </a:t>
            </a:r>
            <a:r>
              <a:rPr lang="en-US" sz="2000" dirty="0" smtClean="0"/>
              <a:t>25, 2010</a:t>
            </a:r>
          </a:p>
        </p:txBody>
      </p:sp>
      <p:sp>
        <p:nvSpPr>
          <p:cNvPr id="14" name="Заголовок 1"/>
          <p:cNvSpPr>
            <a:spLocks noGrp="1"/>
          </p:cNvSpPr>
          <p:nvPr>
            <p:ph type="title"/>
          </p:nvPr>
        </p:nvSpPr>
        <p:spPr/>
        <p:txBody>
          <a:bodyPr>
            <a:noAutofit/>
          </a:bodyPr>
          <a:lstStyle/>
          <a:p>
            <a:pPr>
              <a:defRPr/>
            </a:pPr>
            <a:r>
              <a:rPr lang="ru-RU" sz="4000" b="1" dirty="0" smtClean="0"/>
              <a:t>Техногенные нефтяные разливы</a:t>
            </a:r>
            <a:br>
              <a:rPr lang="ru-RU" sz="4000" b="1" dirty="0" smtClean="0"/>
            </a:br>
            <a:r>
              <a:rPr lang="ru-RU" sz="2800" b="1" dirty="0" smtClean="0"/>
              <a:t>пример Deepwater Horizon</a:t>
            </a:r>
            <a:endParaRPr lang="ru-RU" sz="3200" b="1" dirty="0">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fade">
                                      <p:cBhvr>
                                        <p:cTn id="7" dur="500"/>
                                        <p:tgtEl>
                                          <p:spTgt spid="921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dissolve">
                                      <p:cBhvr>
                                        <p:cTn id="10" dur="500"/>
                                        <p:tgtEl>
                                          <p:spTgt spid="11"/>
                                        </p:tgtEl>
                                      </p:cBhvr>
                                    </p:animEffect>
                                  </p:childTnLst>
                                </p:cTn>
                              </p:par>
                              <p:par>
                                <p:cTn id="11" presetID="9" presetClass="exit" presetSubtype="0" fill="hold" grpId="0" nodeType="withEffect">
                                  <p:stCondLst>
                                    <p:cond delay="0"/>
                                  </p:stCondLst>
                                  <p:childTnLst>
                                    <p:animEffect transition="out" filter="dissolv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9"/>
                                        </p:tgtEl>
                                      </p:cBhvr>
                                    </p:animEffect>
                                    <p:set>
                                      <p:cBhvr>
                                        <p:cTn id="16" dur="1" fill="hold">
                                          <p:stCondLst>
                                            <p:cond delay="499"/>
                                          </p:stCondLst>
                                        </p:cTn>
                                        <p:tgtEl>
                                          <p:spTgt spid="9"/>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9219"/>
                                        </p:tgtEl>
                                        <p:attrNameLst>
                                          <p:attrName>style.visibility</p:attrName>
                                        </p:attrNameLst>
                                      </p:cBhvr>
                                      <p:to>
                                        <p:strVal val="visible"/>
                                      </p:to>
                                    </p:set>
                                    <p:animEffect transition="in" filter="fade">
                                      <p:cBhvr>
                                        <p:cTn id="21" dur="500"/>
                                        <p:tgtEl>
                                          <p:spTgt spid="921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dissolve">
                                      <p:cBhvr>
                                        <p:cTn id="24" dur="500"/>
                                        <p:tgtEl>
                                          <p:spTgt spid="13"/>
                                        </p:tgtEl>
                                      </p:cBhvr>
                                    </p:animEffect>
                                  </p:childTnLst>
                                </p:cTn>
                              </p:par>
                              <p:par>
                                <p:cTn id="25" presetID="9" presetClass="exit" presetSubtype="0" fill="hold" grpId="0" nodeType="withEffect">
                                  <p:stCondLst>
                                    <p:cond delay="0"/>
                                  </p:stCondLst>
                                  <p:childTnLst>
                                    <p:animEffect transition="out" filter="dissolve">
                                      <p:cBhvr>
                                        <p:cTn id="26" dur="500"/>
                                        <p:tgtEl>
                                          <p:spTgt spid="10245"/>
                                        </p:tgtEl>
                                      </p:cBhvr>
                                    </p:animEffect>
                                    <p:set>
                                      <p:cBhvr>
                                        <p:cTn id="27" dur="1" fill="hold">
                                          <p:stCondLst>
                                            <p:cond delay="499"/>
                                          </p:stCondLst>
                                        </p:cTn>
                                        <p:tgtEl>
                                          <p:spTgt spid="10245"/>
                                        </p:tgtEl>
                                        <p:attrNameLst>
                                          <p:attrName>style.visibility</p:attrName>
                                        </p:attrNameLst>
                                      </p:cBhvr>
                                      <p:to>
                                        <p:strVal val="hidden"/>
                                      </p:to>
                                    </p:set>
                                  </p:childTnLst>
                                </p:cTn>
                              </p:par>
                              <p:par>
                                <p:cTn id="28" presetID="9" presetClass="entr" presetSubtype="0" fill="hold" grpId="0" nodeType="withEffect">
                                  <p:stCondLst>
                                    <p:cond delay="0"/>
                                  </p:stCondLst>
                                  <p:childTnLst>
                                    <p:set>
                                      <p:cBhvr>
                                        <p:cTn id="29" dur="1" fill="hold">
                                          <p:stCondLst>
                                            <p:cond delay="0"/>
                                          </p:stCondLst>
                                        </p:cTn>
                                        <p:tgtEl>
                                          <p:spTgt spid="12"/>
                                        </p:tgtEl>
                                        <p:attrNameLst>
                                          <p:attrName>style.visibility</p:attrName>
                                        </p:attrNameLst>
                                      </p:cBhvr>
                                      <p:to>
                                        <p:strVal val="visible"/>
                                      </p:to>
                                    </p:set>
                                    <p:animEffect transition="in" filter="dissolve">
                                      <p:cBhvr>
                                        <p:cTn id="30" dur="500"/>
                                        <p:tgtEl>
                                          <p:spTgt spid="12"/>
                                        </p:tgtEl>
                                      </p:cBhvr>
                                    </p:animEffect>
                                  </p:childTnLst>
                                </p:cTn>
                              </p:par>
                              <p:par>
                                <p:cTn id="31" presetID="9" presetClass="exit" presetSubtype="0" fill="hold" grpId="1" nodeType="withEffect">
                                  <p:stCondLst>
                                    <p:cond delay="0"/>
                                  </p:stCondLst>
                                  <p:childTnLst>
                                    <p:animEffect transition="out" filter="dissolve">
                                      <p:cBhvr>
                                        <p:cTn id="32" dur="500"/>
                                        <p:tgtEl>
                                          <p:spTgt spid="11"/>
                                        </p:tgtEl>
                                      </p:cBhvr>
                                    </p:animEffect>
                                    <p:set>
                                      <p:cBhvr>
                                        <p:cTn id="33" dur="1" fill="hold">
                                          <p:stCondLst>
                                            <p:cond delay="499"/>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5" grpId="0"/>
      <p:bldP spid="9" grpId="0"/>
      <p:bldP spid="10" grpId="0"/>
      <p:bldP spid="11" grpId="0"/>
      <p:bldP spid="11" grpId="1"/>
      <p:bldP spid="12" grpId="0"/>
      <p:bldP spid="1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Text Box 1"/>
          <p:cNvSpPr txBox="1">
            <a:spLocks noChangeArrowheads="1"/>
          </p:cNvSpPr>
          <p:nvPr/>
        </p:nvSpPr>
        <p:spPr bwMode="auto">
          <a:xfrm>
            <a:off x="457204" y="273051"/>
            <a:ext cx="8226425" cy="1144588"/>
          </a:xfrm>
          <a:prstGeom prst="rect">
            <a:avLst/>
          </a:prstGeom>
          <a:noFill/>
          <a:ln w="9525">
            <a:noFill/>
            <a:round/>
            <a:headEnd/>
            <a:tailEnd/>
          </a:ln>
        </p:spPr>
        <p:txBody>
          <a:bodyPr wrap="none" lIns="82945" tIns="41473" rIns="82945" bIns="41473" anchor="ctr"/>
          <a:lstStyle/>
          <a:p>
            <a:endParaRPr lang="en-US"/>
          </a:p>
        </p:txBody>
      </p:sp>
      <p:pic>
        <p:nvPicPr>
          <p:cNvPr id="15364" name="Picture 3"/>
          <p:cNvPicPr>
            <a:picLocks noChangeAspect="1" noChangeArrowheads="1"/>
          </p:cNvPicPr>
          <p:nvPr/>
        </p:nvPicPr>
        <p:blipFill>
          <a:blip r:embed="rId3">
            <a:lum bright="20000" contrast="20000"/>
          </a:blip>
          <a:srcRect/>
          <a:stretch>
            <a:fillRect/>
          </a:stretch>
        </p:blipFill>
        <p:spPr bwMode="auto">
          <a:xfrm>
            <a:off x="4254500" y="3973515"/>
            <a:ext cx="4889500" cy="2884487"/>
          </a:xfrm>
          <a:prstGeom prst="rect">
            <a:avLst/>
          </a:prstGeom>
          <a:noFill/>
          <a:ln w="9525">
            <a:noFill/>
            <a:round/>
            <a:headEnd/>
            <a:tailEnd/>
          </a:ln>
        </p:spPr>
      </p:pic>
      <p:pic>
        <p:nvPicPr>
          <p:cNvPr id="15365" name="Picture 4"/>
          <p:cNvPicPr>
            <a:picLocks noChangeAspect="1" noChangeArrowheads="1"/>
          </p:cNvPicPr>
          <p:nvPr/>
        </p:nvPicPr>
        <p:blipFill>
          <a:blip r:embed="rId4">
            <a:lum contrast="20000"/>
          </a:blip>
          <a:srcRect/>
          <a:stretch>
            <a:fillRect/>
          </a:stretch>
        </p:blipFill>
        <p:spPr bwMode="auto">
          <a:xfrm>
            <a:off x="0" y="1525588"/>
            <a:ext cx="4908550" cy="2894013"/>
          </a:xfrm>
          <a:prstGeom prst="rect">
            <a:avLst/>
          </a:prstGeom>
          <a:noFill/>
          <a:ln w="9525">
            <a:noFill/>
            <a:round/>
            <a:headEnd/>
            <a:tailEnd/>
          </a:ln>
        </p:spPr>
      </p:pic>
      <p:sp>
        <p:nvSpPr>
          <p:cNvPr id="15366" name="Rectangle 5"/>
          <p:cNvSpPr>
            <a:spLocks noChangeArrowheads="1"/>
          </p:cNvSpPr>
          <p:nvPr/>
        </p:nvSpPr>
        <p:spPr bwMode="auto">
          <a:xfrm>
            <a:off x="4" y="4595815"/>
            <a:ext cx="4183063" cy="2301724"/>
          </a:xfrm>
          <a:prstGeom prst="rect">
            <a:avLst/>
          </a:prstGeom>
          <a:noFill/>
          <a:ln w="9525">
            <a:noFill/>
            <a:round/>
            <a:headEnd/>
            <a:tailEnd/>
          </a:ln>
        </p:spPr>
        <p:txBody>
          <a:bodyPr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dirty="0"/>
              <a:t>Цветной композит </a:t>
            </a:r>
            <a:r>
              <a:rPr lang="ru-RU" dirty="0"/>
              <a:t>увеличенной области изображений MERIS/Envisat </a:t>
            </a:r>
            <a:r>
              <a:rPr lang="ru-RU" dirty="0" smtClean="0"/>
              <a:t> и </a:t>
            </a:r>
            <a:r>
              <a:rPr lang="en-US" dirty="0" smtClean="0"/>
              <a:t>MODIS </a:t>
            </a:r>
            <a:r>
              <a:rPr lang="ru-RU" dirty="0" smtClean="0"/>
              <a:t>района </a:t>
            </a:r>
            <a:r>
              <a:rPr lang="ru-RU" dirty="0"/>
              <a:t>разлива нефтепродуктов в результате взрыва нефтяной платформы «Deepwater </a:t>
            </a:r>
            <a:r>
              <a:rPr lang="ru-RU" dirty="0" err="1"/>
              <a:t>Horizon</a:t>
            </a:r>
            <a:r>
              <a:rPr lang="ru-RU" dirty="0"/>
              <a:t>» в Мексиканском заливе 24 Мая 2010г., 16ч17м. и MODIS/</a:t>
            </a:r>
            <a:r>
              <a:rPr lang="ru-RU" dirty="0" err="1"/>
              <a:t>Terra</a:t>
            </a:r>
            <a:r>
              <a:rPr lang="ru-RU" dirty="0"/>
              <a:t>, датируемое 24 Мая 2010г., 16ч45м</a:t>
            </a:r>
          </a:p>
        </p:txBody>
      </p:sp>
      <p:sp>
        <p:nvSpPr>
          <p:cNvPr id="15367" name="Rectangle 6"/>
          <p:cNvSpPr>
            <a:spLocks noChangeArrowheads="1"/>
          </p:cNvSpPr>
          <p:nvPr/>
        </p:nvSpPr>
        <p:spPr bwMode="auto">
          <a:xfrm>
            <a:off x="7750176" y="3630613"/>
            <a:ext cx="1435220"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t>MODIS/Terra</a:t>
            </a:r>
          </a:p>
        </p:txBody>
      </p:sp>
      <p:sp>
        <p:nvSpPr>
          <p:cNvPr id="15368" name="Rectangle 7"/>
          <p:cNvSpPr>
            <a:spLocks noChangeArrowheads="1"/>
          </p:cNvSpPr>
          <p:nvPr/>
        </p:nvSpPr>
        <p:spPr bwMode="auto">
          <a:xfrm>
            <a:off x="7942" y="4337049"/>
            <a:ext cx="1630017"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dirty="0"/>
              <a:t>MERIS/Envisat </a:t>
            </a:r>
          </a:p>
        </p:txBody>
      </p:sp>
      <p:sp>
        <p:nvSpPr>
          <p:cNvPr id="15369" name="Rectangle 8"/>
          <p:cNvSpPr>
            <a:spLocks noChangeArrowheads="1"/>
          </p:cNvSpPr>
          <p:nvPr/>
        </p:nvSpPr>
        <p:spPr bwMode="auto">
          <a:xfrm>
            <a:off x="5876925" y="1744663"/>
            <a:ext cx="2096492" cy="362732"/>
          </a:xfrm>
          <a:prstGeom prst="rect">
            <a:avLst/>
          </a:prstGeom>
          <a:noFill/>
          <a:ln w="9525">
            <a:noFill/>
            <a:round/>
            <a:headEnd/>
            <a:tailEnd/>
          </a:ln>
        </p:spPr>
        <p:txBody>
          <a:bodyPr wrap="none" lIns="81639" tIns="42452" rIns="81639" bIns="42452">
            <a:spAutoFit/>
          </a:bodyPr>
          <a:lstStyle/>
          <a:p>
            <a:pPr>
              <a:tabLst>
                <a:tab pos="0" algn="l"/>
                <a:tab pos="414338" algn="l"/>
                <a:tab pos="828675" algn="l"/>
                <a:tab pos="1243013" algn="l"/>
                <a:tab pos="1657350" algn="l"/>
                <a:tab pos="2073275" algn="l"/>
                <a:tab pos="2487613" algn="l"/>
                <a:tab pos="2901950" algn="l"/>
                <a:tab pos="3316288" algn="l"/>
                <a:tab pos="3732213" algn="l"/>
                <a:tab pos="4146550" algn="l"/>
                <a:tab pos="4560888" algn="l"/>
                <a:tab pos="4975225" algn="l"/>
                <a:tab pos="5391150" algn="l"/>
                <a:tab pos="5805488" algn="l"/>
                <a:tab pos="6219825" algn="l"/>
                <a:tab pos="6634163" algn="l"/>
                <a:tab pos="7050088" algn="l"/>
                <a:tab pos="7464425" algn="l"/>
                <a:tab pos="7878763" algn="l"/>
                <a:tab pos="8293100" algn="l"/>
              </a:tabLst>
            </a:pPr>
            <a:r>
              <a:rPr lang="ru-RU" b="1"/>
              <a:t>Deepwater Horizon</a:t>
            </a:r>
          </a:p>
        </p:txBody>
      </p:sp>
      <p:cxnSp>
        <p:nvCxnSpPr>
          <p:cNvPr id="15370" name="Прямая со стрелкой 13"/>
          <p:cNvCxnSpPr>
            <a:cxnSpLocks noChangeShapeType="1"/>
          </p:cNvCxnSpPr>
          <p:nvPr/>
        </p:nvCxnSpPr>
        <p:spPr bwMode="auto">
          <a:xfrm rot="5400000">
            <a:off x="5538790" y="3517902"/>
            <a:ext cx="2897187" cy="36513"/>
          </a:xfrm>
          <a:prstGeom prst="straightConnector1">
            <a:avLst/>
          </a:prstGeom>
          <a:noFill/>
          <a:ln w="38100" algn="ctr">
            <a:solidFill>
              <a:schemeClr val="tx1"/>
            </a:solidFill>
            <a:round/>
            <a:headEnd/>
            <a:tailEnd type="arrow" w="med" len="med"/>
          </a:ln>
        </p:spPr>
      </p:cxnSp>
      <p:cxnSp>
        <p:nvCxnSpPr>
          <p:cNvPr id="15371" name="Прямая со стрелкой 15"/>
          <p:cNvCxnSpPr>
            <a:cxnSpLocks noChangeShapeType="1"/>
          </p:cNvCxnSpPr>
          <p:nvPr/>
        </p:nvCxnSpPr>
        <p:spPr bwMode="auto">
          <a:xfrm rot="10800000" flipV="1">
            <a:off x="2757488" y="1916115"/>
            <a:ext cx="3109912" cy="604837"/>
          </a:xfrm>
          <a:prstGeom prst="straightConnector1">
            <a:avLst/>
          </a:prstGeom>
          <a:noFill/>
          <a:ln w="38100" algn="ctr">
            <a:solidFill>
              <a:schemeClr val="tx1"/>
            </a:solidFill>
            <a:round/>
            <a:headEnd/>
            <a:tailEnd type="arrow" w="med" len="med"/>
          </a:ln>
        </p:spPr>
      </p:cxnSp>
      <p:sp>
        <p:nvSpPr>
          <p:cNvPr id="15" name="Заголовок 1"/>
          <p:cNvSpPr>
            <a:spLocks noGrp="1"/>
          </p:cNvSpPr>
          <p:nvPr>
            <p:ph type="title"/>
          </p:nvPr>
        </p:nvSpPr>
        <p:spPr/>
        <p:txBody>
          <a:bodyPr>
            <a:noAutofit/>
          </a:bodyPr>
          <a:lstStyle/>
          <a:p>
            <a:pPr>
              <a:defRPr/>
            </a:pPr>
            <a:r>
              <a:rPr lang="ru-RU" sz="4000" b="1" dirty="0" smtClean="0"/>
              <a:t>Техногенные нефтяные разливы</a:t>
            </a:r>
            <a:br>
              <a:rPr lang="ru-RU" sz="4000" b="1" dirty="0" smtClean="0"/>
            </a:br>
            <a:r>
              <a:rPr lang="ru-RU" sz="2800" b="1" dirty="0" smtClean="0"/>
              <a:t>пример Deepwater Horizon</a:t>
            </a:r>
            <a:endParaRPr lang="ru-RU" sz="3200" b="1" dirty="0">
              <a:effectLst/>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7" name="Picture 9"/>
          <p:cNvPicPr>
            <a:picLocks noChangeAspect="1" noChangeArrowheads="1"/>
          </p:cNvPicPr>
          <p:nvPr/>
        </p:nvPicPr>
        <p:blipFill>
          <a:blip r:embed="rId3"/>
          <a:srcRect/>
          <a:stretch>
            <a:fillRect/>
          </a:stretch>
        </p:blipFill>
        <p:spPr bwMode="auto">
          <a:xfrm>
            <a:off x="0" y="1208089"/>
            <a:ext cx="9061450" cy="6492875"/>
          </a:xfrm>
          <a:prstGeom prst="rect">
            <a:avLst/>
          </a:prstGeom>
          <a:noFill/>
          <a:ln w="9525">
            <a:noFill/>
            <a:miter lim="800000"/>
            <a:headEnd/>
            <a:tailEnd/>
          </a:ln>
          <a:effectLst/>
        </p:spPr>
      </p:pic>
      <p:sp>
        <p:nvSpPr>
          <p:cNvPr id="16388" name="Rectangle 12"/>
          <p:cNvSpPr>
            <a:spLocks noChangeArrowheads="1"/>
          </p:cNvSpPr>
          <p:nvPr/>
        </p:nvSpPr>
        <p:spPr bwMode="auto">
          <a:xfrm>
            <a:off x="0" y="702954"/>
            <a:ext cx="212394" cy="253033"/>
          </a:xfrm>
          <a:prstGeom prst="rect">
            <a:avLst/>
          </a:prstGeom>
          <a:noFill/>
          <a:ln w="9525">
            <a:noFill/>
            <a:miter lim="800000"/>
            <a:headEnd/>
            <a:tailEnd/>
          </a:ln>
          <a:effectLst/>
        </p:spPr>
        <p:txBody>
          <a:bodyPr wrap="none" lIns="82945" tIns="41473" rIns="82945" bIns="41473" anchor="ctr">
            <a:spAutoFit/>
          </a:bodyPr>
          <a:lstStyle/>
          <a:p>
            <a:pPr eaLnBrk="0"/>
            <a:r>
              <a:rPr lang="en-US" sz="1100" i="1">
                <a:solidFill>
                  <a:srgbClr val="000000"/>
                </a:solidFill>
                <a:cs typeface="Times New Roman" pitchFamily="18" charset="0"/>
              </a:rPr>
              <a:t> </a:t>
            </a:r>
            <a:r>
              <a:rPr lang="ru-RU" sz="600"/>
              <a:t> </a:t>
            </a:r>
            <a:endParaRPr lang="ru-RU"/>
          </a:p>
        </p:txBody>
      </p:sp>
      <p:sp>
        <p:nvSpPr>
          <p:cNvPr id="16389" name="Прямоугольник 8"/>
          <p:cNvSpPr>
            <a:spLocks noChangeArrowheads="1"/>
          </p:cNvSpPr>
          <p:nvPr/>
        </p:nvSpPr>
        <p:spPr bwMode="auto">
          <a:xfrm>
            <a:off x="5510213" y="3668715"/>
            <a:ext cx="2600868" cy="360755"/>
          </a:xfrm>
          <a:prstGeom prst="rect">
            <a:avLst/>
          </a:prstGeom>
          <a:noFill/>
          <a:ln w="9525">
            <a:noFill/>
            <a:miter lim="800000"/>
            <a:headEnd/>
            <a:tailEnd/>
          </a:ln>
        </p:spPr>
        <p:txBody>
          <a:bodyPr wrap="none" lIns="82945" tIns="41473" rIns="82945" bIns="41473">
            <a:spAutoFit/>
          </a:bodyPr>
          <a:lstStyle/>
          <a:p>
            <a:r>
              <a:rPr lang="ru-RU" b="1"/>
              <a:t>Передаточные функции</a:t>
            </a:r>
            <a:endParaRPr lang="en-US" b="1"/>
          </a:p>
        </p:txBody>
      </p:sp>
      <p:sp>
        <p:nvSpPr>
          <p:cNvPr id="16390" name="Прямоугольник 9"/>
          <p:cNvSpPr>
            <a:spLocks noChangeArrowheads="1"/>
          </p:cNvSpPr>
          <p:nvPr/>
        </p:nvSpPr>
        <p:spPr bwMode="auto">
          <a:xfrm>
            <a:off x="1241425" y="3668715"/>
            <a:ext cx="2405046" cy="360755"/>
          </a:xfrm>
          <a:prstGeom prst="rect">
            <a:avLst/>
          </a:prstGeom>
          <a:noFill/>
          <a:ln w="9525">
            <a:noFill/>
            <a:miter lim="800000"/>
            <a:headEnd/>
            <a:tailEnd/>
          </a:ln>
        </p:spPr>
        <p:txBody>
          <a:bodyPr wrap="none" lIns="82945" tIns="41473" rIns="82945" bIns="41473">
            <a:spAutoFit/>
          </a:bodyPr>
          <a:lstStyle/>
          <a:p>
            <a:r>
              <a:rPr lang="ru-RU" b="1"/>
              <a:t>Усреднённые яркости</a:t>
            </a:r>
            <a:endParaRPr lang="en-US" b="1"/>
          </a:p>
        </p:txBody>
      </p:sp>
      <p:sp>
        <p:nvSpPr>
          <p:cNvPr id="9" name="Заголовок 1"/>
          <p:cNvSpPr>
            <a:spLocks noGrp="1"/>
          </p:cNvSpPr>
          <p:nvPr>
            <p:ph type="title"/>
          </p:nvPr>
        </p:nvSpPr>
        <p:spPr/>
        <p:txBody>
          <a:bodyPr>
            <a:noAutofit/>
          </a:bodyPr>
          <a:lstStyle/>
          <a:p>
            <a:pPr>
              <a:defRPr/>
            </a:pPr>
            <a:r>
              <a:rPr lang="ru-RU" sz="4000" b="1" dirty="0" smtClean="0"/>
              <a:t>Применение алгоритма</a:t>
            </a:r>
            <a:endParaRPr lang="ru-RU" sz="3200" b="1" dirty="0">
              <a:effectLst/>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
          <p:cNvGrpSpPr>
            <a:grpSpLocks/>
          </p:cNvGrpSpPr>
          <p:nvPr/>
        </p:nvGrpSpPr>
        <p:grpSpPr bwMode="auto">
          <a:xfrm>
            <a:off x="65088" y="1077916"/>
            <a:ext cx="9078912" cy="5748337"/>
            <a:chOff x="71760" y="1187548"/>
            <a:chExt cx="10009112" cy="6336705"/>
          </a:xfrm>
        </p:grpSpPr>
        <p:pic>
          <p:nvPicPr>
            <p:cNvPr id="17418" name="Picture 4"/>
            <p:cNvPicPr>
              <a:picLocks noChangeAspect="1" noChangeArrowheads="1"/>
            </p:cNvPicPr>
            <p:nvPr/>
          </p:nvPicPr>
          <p:blipFill>
            <a:blip r:embed="rId3"/>
            <a:srcRect/>
            <a:stretch>
              <a:fillRect/>
            </a:stretch>
          </p:blipFill>
          <p:spPr bwMode="auto">
            <a:xfrm>
              <a:off x="3524580" y="3924253"/>
              <a:ext cx="6556292" cy="3600000"/>
            </a:xfrm>
            <a:prstGeom prst="rect">
              <a:avLst/>
            </a:prstGeom>
            <a:solidFill>
              <a:srgbClr val="FFFFFF"/>
            </a:solidFill>
            <a:ln w="9525">
              <a:noFill/>
              <a:miter lim="800000"/>
              <a:headEnd/>
              <a:tailEnd/>
            </a:ln>
          </p:spPr>
        </p:pic>
        <p:pic>
          <p:nvPicPr>
            <p:cNvPr id="17419" name="Picture 3"/>
            <p:cNvPicPr>
              <a:picLocks noChangeAspect="1" noChangeArrowheads="1"/>
            </p:cNvPicPr>
            <p:nvPr/>
          </p:nvPicPr>
          <p:blipFill>
            <a:blip r:embed="rId4"/>
            <a:srcRect/>
            <a:stretch>
              <a:fillRect/>
            </a:stretch>
          </p:blipFill>
          <p:spPr bwMode="auto">
            <a:xfrm>
              <a:off x="71760" y="1187548"/>
              <a:ext cx="6437086" cy="3600000"/>
            </a:xfrm>
            <a:prstGeom prst="rect">
              <a:avLst/>
            </a:prstGeom>
            <a:solidFill>
              <a:srgbClr val="FFFFFF"/>
            </a:solidFill>
            <a:ln w="9525">
              <a:noFill/>
              <a:miter lim="800000"/>
              <a:headEnd/>
              <a:tailEnd/>
            </a:ln>
          </p:spPr>
        </p:pic>
      </p:grpSp>
      <p:pic>
        <p:nvPicPr>
          <p:cNvPr id="3" name="Picture 4"/>
          <p:cNvPicPr>
            <a:picLocks noChangeAspect="1" noChangeArrowheads="1"/>
          </p:cNvPicPr>
          <p:nvPr/>
        </p:nvPicPr>
        <p:blipFill>
          <a:blip r:embed="rId5"/>
          <a:srcRect/>
          <a:stretch>
            <a:fillRect/>
          </a:stretch>
        </p:blipFill>
        <p:spPr bwMode="auto">
          <a:xfrm>
            <a:off x="3200400" y="3560763"/>
            <a:ext cx="5899150" cy="3263900"/>
          </a:xfrm>
          <a:prstGeom prst="rect">
            <a:avLst/>
          </a:prstGeom>
          <a:solidFill>
            <a:srgbClr val="FFFFFF"/>
          </a:solidFill>
          <a:ln w="9525">
            <a:noFill/>
            <a:miter lim="800000"/>
            <a:headEnd/>
            <a:tailEnd/>
          </a:ln>
        </p:spPr>
      </p:pic>
      <p:pic>
        <p:nvPicPr>
          <p:cNvPr id="13315" name="Picture 3"/>
          <p:cNvPicPr>
            <a:picLocks noChangeAspect="1" noChangeArrowheads="1"/>
          </p:cNvPicPr>
          <p:nvPr/>
        </p:nvPicPr>
        <p:blipFill>
          <a:blip r:embed="rId6"/>
          <a:srcRect/>
          <a:stretch>
            <a:fillRect/>
          </a:stretch>
        </p:blipFill>
        <p:spPr bwMode="auto">
          <a:xfrm>
            <a:off x="66675" y="1069977"/>
            <a:ext cx="5899150" cy="3267075"/>
          </a:xfrm>
          <a:prstGeom prst="rect">
            <a:avLst/>
          </a:prstGeom>
          <a:solidFill>
            <a:srgbClr val="FFFFFF"/>
          </a:solidFill>
          <a:ln w="9525">
            <a:noFill/>
            <a:miter lim="800000"/>
            <a:headEnd/>
            <a:tailEnd/>
          </a:ln>
        </p:spPr>
      </p:pic>
      <p:sp>
        <p:nvSpPr>
          <p:cNvPr id="29701" name="Заголовок 1"/>
          <p:cNvSpPr>
            <a:spLocks noGrp="1"/>
          </p:cNvSpPr>
          <p:nvPr>
            <p:ph type="title"/>
          </p:nvPr>
        </p:nvSpPr>
        <p:spPr>
          <a:xfrm>
            <a:off x="457204" y="76202"/>
            <a:ext cx="8226425" cy="1143001"/>
          </a:xfrm>
        </p:spPr>
        <p:txBody>
          <a:bodyPr rtlCol="0">
            <a:normAutofit/>
          </a:bodyPr>
          <a:lstStyle/>
          <a:p>
            <a:pPr eaLnBrk="1" fontAlgn="auto" hangingPunct="1">
              <a:spcAft>
                <a:spcPts val="0"/>
              </a:spcAft>
              <a:defRPr/>
            </a:pPr>
            <a:r>
              <a:rPr lang="en-US" b="1" dirty="0" err="1" smtClean="0"/>
              <a:t>Контрасты</a:t>
            </a:r>
            <a:r>
              <a:rPr lang="en-US" b="1" dirty="0" smtClean="0"/>
              <a:t> СКН</a:t>
            </a:r>
            <a:endParaRPr lang="ru-RU" b="1" dirty="0" smtClean="0"/>
          </a:p>
        </p:txBody>
      </p:sp>
      <p:sp>
        <p:nvSpPr>
          <p:cNvPr id="17414" name="Прямоугольник 3"/>
          <p:cNvSpPr>
            <a:spLocks noChangeArrowheads="1"/>
          </p:cNvSpPr>
          <p:nvPr/>
        </p:nvSpPr>
        <p:spPr bwMode="auto">
          <a:xfrm>
            <a:off x="5903917" y="984249"/>
            <a:ext cx="3108325" cy="637754"/>
          </a:xfrm>
          <a:prstGeom prst="rect">
            <a:avLst/>
          </a:prstGeom>
          <a:noFill/>
          <a:ln w="9525">
            <a:noFill/>
            <a:miter lim="800000"/>
            <a:headEnd/>
            <a:tailEnd/>
          </a:ln>
        </p:spPr>
        <p:txBody>
          <a:bodyPr lIns="82945" tIns="41473" rIns="82945" bIns="41473">
            <a:spAutoFit/>
          </a:bodyPr>
          <a:lstStyle/>
          <a:p>
            <a:r>
              <a:rPr lang="en-US" b="1" i="1" dirty="0"/>
              <a:t>MERIS </a:t>
            </a:r>
            <a:r>
              <a:rPr lang="en-US" b="1" i="1" dirty="0" smtClean="0"/>
              <a:t>(</a:t>
            </a:r>
            <a:r>
              <a:rPr lang="ru-RU" b="1" i="1" dirty="0" smtClean="0"/>
              <a:t>вверху</a:t>
            </a:r>
            <a:r>
              <a:rPr lang="en-US" b="1" i="1" dirty="0" smtClean="0"/>
              <a:t>)</a:t>
            </a:r>
            <a:endParaRPr lang="en-US" b="1" i="1" dirty="0"/>
          </a:p>
          <a:p>
            <a:r>
              <a:rPr lang="ru-RU" i="1" dirty="0" smtClean="0"/>
              <a:t>Май </a:t>
            </a:r>
            <a:r>
              <a:rPr lang="en-US" i="1" dirty="0" smtClean="0"/>
              <a:t>24</a:t>
            </a:r>
            <a:r>
              <a:rPr lang="en-US" i="1" dirty="0"/>
              <a:t>, 2010, 16:17 GMT</a:t>
            </a:r>
          </a:p>
        </p:txBody>
      </p:sp>
      <p:sp>
        <p:nvSpPr>
          <p:cNvPr id="17415" name="Прямоугольник 4"/>
          <p:cNvSpPr>
            <a:spLocks noChangeArrowheads="1"/>
          </p:cNvSpPr>
          <p:nvPr/>
        </p:nvSpPr>
        <p:spPr bwMode="auto">
          <a:xfrm>
            <a:off x="66675" y="5638800"/>
            <a:ext cx="3068638" cy="1191752"/>
          </a:xfrm>
          <a:prstGeom prst="rect">
            <a:avLst/>
          </a:prstGeom>
          <a:noFill/>
          <a:ln w="9525">
            <a:noFill/>
            <a:miter lim="800000"/>
            <a:headEnd/>
            <a:tailEnd/>
          </a:ln>
        </p:spPr>
        <p:txBody>
          <a:bodyPr lIns="82945" tIns="41473" rIns="82945" bIns="41473">
            <a:spAutoFit/>
          </a:bodyPr>
          <a:lstStyle/>
          <a:p>
            <a:pPr algn="r"/>
            <a:endParaRPr lang="en-US" i="1" dirty="0"/>
          </a:p>
          <a:p>
            <a:pPr algn="r"/>
            <a:r>
              <a:rPr lang="en-US" b="1" i="1" dirty="0"/>
              <a:t>MODIS/Terra </a:t>
            </a:r>
            <a:r>
              <a:rPr lang="en-US" b="1" i="1" dirty="0" smtClean="0"/>
              <a:t>(</a:t>
            </a:r>
            <a:r>
              <a:rPr lang="ru-RU" b="1" i="1" dirty="0" smtClean="0"/>
              <a:t>внизу</a:t>
            </a:r>
            <a:r>
              <a:rPr lang="en-US" b="1" i="1" dirty="0" smtClean="0"/>
              <a:t>)</a:t>
            </a:r>
            <a:endParaRPr lang="en-US" i="1" dirty="0"/>
          </a:p>
          <a:p>
            <a:pPr algn="r"/>
            <a:r>
              <a:rPr lang="ru-RU" i="1" dirty="0" smtClean="0"/>
              <a:t>Май </a:t>
            </a:r>
            <a:r>
              <a:rPr lang="en-US" i="1" dirty="0" smtClean="0"/>
              <a:t>24</a:t>
            </a:r>
            <a:r>
              <a:rPr lang="en-US" i="1" dirty="0"/>
              <a:t>, 2010, 16:45 GMT </a:t>
            </a:r>
            <a:r>
              <a:rPr lang="ru-RU" i="1" dirty="0" smtClean="0"/>
              <a:t>и </a:t>
            </a:r>
            <a:r>
              <a:rPr lang="en-US" i="1" dirty="0" smtClean="0"/>
              <a:t>16:50 </a:t>
            </a:r>
            <a:r>
              <a:rPr lang="en-US" i="1" dirty="0"/>
              <a:t>GMT </a:t>
            </a:r>
            <a:endParaRPr lang="ru-RU" dirty="0"/>
          </a:p>
        </p:txBody>
      </p:sp>
      <p:sp>
        <p:nvSpPr>
          <p:cNvPr id="17416" name="Прямоугольник 3"/>
          <p:cNvSpPr>
            <a:spLocks noChangeArrowheads="1"/>
          </p:cNvSpPr>
          <p:nvPr/>
        </p:nvSpPr>
        <p:spPr bwMode="auto">
          <a:xfrm>
            <a:off x="66679" y="4735515"/>
            <a:ext cx="2949575" cy="914753"/>
          </a:xfrm>
          <a:prstGeom prst="rect">
            <a:avLst/>
          </a:prstGeom>
          <a:noFill/>
          <a:ln w="9525">
            <a:noFill/>
            <a:miter lim="800000"/>
            <a:headEnd/>
            <a:tailEnd/>
          </a:ln>
        </p:spPr>
        <p:txBody>
          <a:bodyPr lIns="82945" tIns="41473" rIns="82945" bIns="41473">
            <a:spAutoFit/>
          </a:bodyPr>
          <a:lstStyle/>
          <a:p>
            <a:r>
              <a:rPr lang="ru-RU" b="1" i="1" dirty="0" smtClean="0"/>
              <a:t>Красные стрелки указывают на зоны инверсии контрастов</a:t>
            </a:r>
            <a:endParaRPr lang="ru-RU" b="1" i="1" dirty="0"/>
          </a:p>
        </p:txBody>
      </p:sp>
      <p:sp>
        <p:nvSpPr>
          <p:cNvPr id="17417" name="Прямоугольник 4"/>
          <p:cNvSpPr>
            <a:spLocks noChangeArrowheads="1"/>
          </p:cNvSpPr>
          <p:nvPr/>
        </p:nvSpPr>
        <p:spPr bwMode="auto">
          <a:xfrm>
            <a:off x="5943604" y="1683254"/>
            <a:ext cx="3014485" cy="1745749"/>
          </a:xfrm>
          <a:prstGeom prst="rect">
            <a:avLst/>
          </a:prstGeom>
          <a:noFill/>
          <a:ln w="9525">
            <a:noFill/>
            <a:miter lim="800000"/>
            <a:headEnd/>
            <a:tailEnd/>
          </a:ln>
        </p:spPr>
        <p:txBody>
          <a:bodyPr wrap="square" lIns="82945" tIns="41473" rIns="82945" bIns="41473">
            <a:spAutoFit/>
          </a:bodyPr>
          <a:lstStyle/>
          <a:p>
            <a:r>
              <a:rPr lang="ru-RU" b="1" i="1" dirty="0"/>
              <a:t>Яркие участки контрастов СКН, обведённые жёлтым контуром, не</a:t>
            </a:r>
          </a:p>
          <a:p>
            <a:r>
              <a:rPr lang="ru-RU" b="1" i="1" dirty="0"/>
              <a:t>относятся к особенностям шероховатости морской </a:t>
            </a:r>
            <a:r>
              <a:rPr lang="ru-RU" b="1" i="1" dirty="0" smtClean="0"/>
              <a:t>поверхности</a:t>
            </a:r>
            <a:endParaRPr lang="ru-RU" b="1" dirty="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20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3315"/>
                                        </p:tgtEl>
                                        <p:attrNameLst>
                                          <p:attrName>style.visibility</p:attrName>
                                        </p:attrNameLst>
                                      </p:cBhvr>
                                      <p:to>
                                        <p:strVal val="visible"/>
                                      </p:to>
                                    </p:set>
                                    <p:animEffect transition="in" filter="fade">
                                      <p:cBhvr>
                                        <p:cTn id="10" dur="2000"/>
                                        <p:tgtEl>
                                          <p:spTgt spid="13315"/>
                                        </p:tgtEl>
                                      </p:cBhvr>
                                    </p:animEffect>
                                  </p:childTnLst>
                                </p:cTn>
                              </p:par>
                            </p:childTnLst>
                          </p:cTn>
                        </p:par>
                        <p:par>
                          <p:cTn id="11" fill="hold" nodeType="afterGroup">
                            <p:stCondLst>
                              <p:cond delay="2000"/>
                            </p:stCondLst>
                            <p:childTnLst>
                              <p:par>
                                <p:cTn id="12" presetID="10" presetClass="exit" presetSubtype="0" fill="hold" nodeType="afterEffect">
                                  <p:stCondLst>
                                    <p:cond delay="0"/>
                                  </p:stCondLst>
                                  <p:childTnLst>
                                    <p:animEffect transition="out" filter="fade">
                                      <p:cBhvr>
                                        <p:cTn id="13" dur="2000"/>
                                        <p:tgtEl>
                                          <p:spTgt spid="3"/>
                                        </p:tgtEl>
                                      </p:cBhvr>
                                    </p:animEffect>
                                    <p:set>
                                      <p:cBhvr>
                                        <p:cTn id="14" dur="1" fill="hold">
                                          <p:stCondLst>
                                            <p:cond delay="1999"/>
                                          </p:stCondLst>
                                        </p:cTn>
                                        <p:tgtEl>
                                          <p:spTgt spid="3"/>
                                        </p:tgtEl>
                                        <p:attrNameLst>
                                          <p:attrName>style.visibility</p:attrName>
                                        </p:attrNameLst>
                                      </p:cBhvr>
                                      <p:to>
                                        <p:strVal val="hidden"/>
                                      </p:to>
                                    </p:set>
                                  </p:childTnLst>
                                </p:cTn>
                              </p:par>
                              <p:par>
                                <p:cTn id="15" presetID="10" presetClass="exit" presetSubtype="0" fill="hold" nodeType="withEffect">
                                  <p:stCondLst>
                                    <p:cond delay="0"/>
                                  </p:stCondLst>
                                  <p:childTnLst>
                                    <p:animEffect transition="out" filter="fade">
                                      <p:cBhvr>
                                        <p:cTn id="16" dur="2000"/>
                                        <p:tgtEl>
                                          <p:spTgt spid="13315"/>
                                        </p:tgtEl>
                                      </p:cBhvr>
                                    </p:animEffect>
                                    <p:set>
                                      <p:cBhvr>
                                        <p:cTn id="17" dur="1" fill="hold">
                                          <p:stCondLst>
                                            <p:cond delay="1999"/>
                                          </p:stCondLst>
                                        </p:cTn>
                                        <p:tgtEl>
                                          <p:spTgt spid="13315"/>
                                        </p:tgtEl>
                                        <p:attrNameLst>
                                          <p:attrName>style.visibility</p:attrName>
                                        </p:attrNameLst>
                                      </p:cBhvr>
                                      <p:to>
                                        <p:strVal val="hidden"/>
                                      </p:to>
                                    </p:set>
                                  </p:childTnLst>
                                </p:cTn>
                              </p:par>
                            </p:childTnLst>
                          </p:cTn>
                        </p:par>
                        <p:par>
                          <p:cTn id="18" fill="hold" nodeType="afterGroup">
                            <p:stCondLst>
                              <p:cond delay="4000"/>
                            </p:stCondLst>
                            <p:childTnLst>
                              <p:par>
                                <p:cTn id="19" presetID="10" presetClass="entr" presetSubtype="0" fill="hold" nodeType="after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fade">
                                      <p:cBhvr>
                                        <p:cTn id="21" dur="2000"/>
                                        <p:tgtEl>
                                          <p:spTgt spid="3"/>
                                        </p:tgtEl>
                                      </p:cBhvr>
                                    </p:animEffect>
                                  </p:childTnLst>
                                </p:cTn>
                              </p:par>
                              <p:par>
                                <p:cTn id="22" presetID="10" presetClass="entr" presetSubtype="0" fill="hold" nodeType="withEffect">
                                  <p:stCondLst>
                                    <p:cond delay="0"/>
                                  </p:stCondLst>
                                  <p:childTnLst>
                                    <p:set>
                                      <p:cBhvr>
                                        <p:cTn id="23" dur="1" fill="hold">
                                          <p:stCondLst>
                                            <p:cond delay="0"/>
                                          </p:stCondLst>
                                        </p:cTn>
                                        <p:tgtEl>
                                          <p:spTgt spid="13315"/>
                                        </p:tgtEl>
                                        <p:attrNameLst>
                                          <p:attrName>style.visibility</p:attrName>
                                        </p:attrNameLst>
                                      </p:cBhvr>
                                      <p:to>
                                        <p:strVal val="visible"/>
                                      </p:to>
                                    </p:set>
                                    <p:animEffect transition="in" filter="fade">
                                      <p:cBhvr>
                                        <p:cTn id="24" dur="2000"/>
                                        <p:tgtEl>
                                          <p:spTgt spid="133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Заголовок 1"/>
          <p:cNvSpPr>
            <a:spLocks noGrp="1"/>
          </p:cNvSpPr>
          <p:nvPr>
            <p:ph type="title"/>
          </p:nvPr>
        </p:nvSpPr>
        <p:spPr>
          <a:xfrm>
            <a:off x="5514978" y="273051"/>
            <a:ext cx="3400425" cy="1587500"/>
          </a:xfrm>
        </p:spPr>
        <p:txBody>
          <a:bodyPr>
            <a:normAutofit/>
          </a:bodyPr>
          <a:lstStyle/>
          <a:p>
            <a:pPr eaLnBrk="1" hangingPunct="1"/>
            <a:r>
              <a:rPr lang="ru-RU" b="1" dirty="0" smtClean="0"/>
              <a:t>Синергетика с </a:t>
            </a:r>
            <a:r>
              <a:rPr lang="en-US" b="1" dirty="0" smtClean="0"/>
              <a:t> ASAR</a:t>
            </a:r>
            <a:endParaRPr lang="ru-RU" b="1" dirty="0" smtClean="0"/>
          </a:p>
        </p:txBody>
      </p:sp>
      <p:pic>
        <p:nvPicPr>
          <p:cNvPr id="18435" name="Picture 6"/>
          <p:cNvPicPr>
            <a:picLocks noChangeAspect="1" noChangeArrowheads="1"/>
          </p:cNvPicPr>
          <p:nvPr/>
        </p:nvPicPr>
        <p:blipFill>
          <a:blip r:embed="rId4"/>
          <a:srcRect/>
          <a:stretch>
            <a:fillRect/>
          </a:stretch>
        </p:blipFill>
        <p:spPr bwMode="auto">
          <a:xfrm>
            <a:off x="3629026" y="2644777"/>
            <a:ext cx="5514975" cy="4162425"/>
          </a:xfrm>
          <a:prstGeom prst="rect">
            <a:avLst/>
          </a:prstGeom>
          <a:solidFill>
            <a:srgbClr val="FFFFFF"/>
          </a:solidFill>
          <a:ln w="9525">
            <a:noFill/>
            <a:miter lim="800000"/>
            <a:headEnd/>
            <a:tailEnd/>
          </a:ln>
        </p:spPr>
      </p:pic>
      <p:pic>
        <p:nvPicPr>
          <p:cNvPr id="18436" name="Picture 5"/>
          <p:cNvPicPr>
            <a:picLocks noChangeAspect="1" noChangeArrowheads="1"/>
          </p:cNvPicPr>
          <p:nvPr/>
        </p:nvPicPr>
        <p:blipFill>
          <a:blip r:embed="rId5"/>
          <a:srcRect/>
          <a:stretch>
            <a:fillRect/>
          </a:stretch>
        </p:blipFill>
        <p:spPr bwMode="auto">
          <a:xfrm>
            <a:off x="4" y="-146049"/>
            <a:ext cx="5514975" cy="4162425"/>
          </a:xfrm>
          <a:prstGeom prst="rect">
            <a:avLst/>
          </a:prstGeom>
          <a:solidFill>
            <a:srgbClr val="FFFFFF"/>
          </a:solidFill>
          <a:ln w="9525">
            <a:noFill/>
            <a:miter lim="800000"/>
            <a:headEnd/>
            <a:tailEnd/>
          </a:ln>
        </p:spPr>
      </p:pic>
      <p:sp>
        <p:nvSpPr>
          <p:cNvPr id="18437" name="Прямоугольник 3"/>
          <p:cNvSpPr>
            <a:spLocks noChangeArrowheads="1"/>
          </p:cNvSpPr>
          <p:nvPr/>
        </p:nvSpPr>
        <p:spPr bwMode="auto">
          <a:xfrm>
            <a:off x="849317" y="17464"/>
            <a:ext cx="2259429" cy="422310"/>
          </a:xfrm>
          <a:prstGeom prst="rect">
            <a:avLst/>
          </a:prstGeom>
          <a:noFill/>
          <a:ln w="9525">
            <a:noFill/>
            <a:miter lim="800000"/>
            <a:headEnd/>
            <a:tailEnd/>
          </a:ln>
        </p:spPr>
        <p:txBody>
          <a:bodyPr wrap="none" lIns="82945" tIns="41473" rIns="82945" bIns="41473">
            <a:spAutoFit/>
          </a:bodyPr>
          <a:lstStyle/>
          <a:p>
            <a:r>
              <a:rPr lang="en-US" sz="2200" b="1" i="1"/>
              <a:t>ASAR (15:58 GMT)</a:t>
            </a:r>
            <a:endParaRPr lang="ru-RU" sz="2200" b="1"/>
          </a:p>
        </p:txBody>
      </p:sp>
      <p:sp>
        <p:nvSpPr>
          <p:cNvPr id="18438" name="Прямоугольник 4"/>
          <p:cNvSpPr>
            <a:spLocks noChangeArrowheads="1"/>
          </p:cNvSpPr>
          <p:nvPr/>
        </p:nvSpPr>
        <p:spPr bwMode="auto">
          <a:xfrm>
            <a:off x="5746751" y="2905125"/>
            <a:ext cx="2381258" cy="422310"/>
          </a:xfrm>
          <a:prstGeom prst="rect">
            <a:avLst/>
          </a:prstGeom>
          <a:noFill/>
          <a:ln w="9525">
            <a:noFill/>
            <a:miter lim="800000"/>
            <a:headEnd/>
            <a:tailEnd/>
          </a:ln>
        </p:spPr>
        <p:txBody>
          <a:bodyPr wrap="none" lIns="82945" tIns="41473" rIns="82945" bIns="41473">
            <a:spAutoFit/>
          </a:bodyPr>
          <a:lstStyle/>
          <a:p>
            <a:r>
              <a:rPr lang="en-US" sz="2200" b="1" i="1"/>
              <a:t>MERIS (15:56.GMT)</a:t>
            </a:r>
            <a:endParaRPr lang="ru-RU" sz="2200" b="1"/>
          </a:p>
        </p:txBody>
      </p:sp>
      <p:pic>
        <p:nvPicPr>
          <p:cNvPr id="18439" name="Picture 7"/>
          <p:cNvPicPr>
            <a:picLocks noChangeAspect="1" noChangeArrowheads="1"/>
          </p:cNvPicPr>
          <p:nvPr/>
        </p:nvPicPr>
        <p:blipFill>
          <a:blip r:embed="rId6"/>
          <a:srcRect/>
          <a:stretch>
            <a:fillRect/>
          </a:stretch>
        </p:blipFill>
        <p:spPr bwMode="auto">
          <a:xfrm>
            <a:off x="260350" y="4016378"/>
            <a:ext cx="2973388" cy="2771775"/>
          </a:xfrm>
          <a:prstGeom prst="rect">
            <a:avLst/>
          </a:prstGeom>
          <a:solidFill>
            <a:srgbClr val="FFFFFF"/>
          </a:solidFill>
          <a:ln w="9525">
            <a:noFill/>
            <a:miter lim="800000"/>
            <a:headEnd/>
            <a:tailEnd/>
          </a:ln>
        </p:spPr>
      </p:pic>
      <p:sp>
        <p:nvSpPr>
          <p:cNvPr id="18440" name="Прямоугольник 10"/>
          <p:cNvSpPr>
            <a:spLocks noChangeArrowheads="1"/>
          </p:cNvSpPr>
          <p:nvPr/>
        </p:nvSpPr>
        <p:spPr bwMode="auto">
          <a:xfrm>
            <a:off x="5813425" y="2122489"/>
            <a:ext cx="3005138" cy="422310"/>
          </a:xfrm>
          <a:prstGeom prst="rect">
            <a:avLst/>
          </a:prstGeom>
          <a:noFill/>
          <a:ln w="9525">
            <a:noFill/>
            <a:miter lim="800000"/>
            <a:headEnd/>
            <a:tailEnd/>
          </a:ln>
        </p:spPr>
        <p:txBody>
          <a:bodyPr lIns="82945" tIns="41473" rIns="82945" bIns="41473">
            <a:spAutoFit/>
          </a:bodyPr>
          <a:lstStyle/>
          <a:p>
            <a:r>
              <a:rPr lang="en-US" sz="2200" b="1" i="1"/>
              <a:t>26 </a:t>
            </a:r>
            <a:r>
              <a:rPr lang="ru-RU" sz="2200" b="1" i="1"/>
              <a:t>Апреля</a:t>
            </a:r>
            <a:r>
              <a:rPr lang="en-US" sz="2200" b="1" i="1"/>
              <a:t> 2010</a:t>
            </a:r>
            <a:endParaRPr lang="ru-RU" sz="2200" b="1"/>
          </a:p>
        </p:txBody>
      </p:sp>
      <p:sp>
        <p:nvSpPr>
          <p:cNvPr id="18441" name="Rectangle 9"/>
          <p:cNvSpPr>
            <a:spLocks noChangeArrowheads="1"/>
          </p:cNvSpPr>
          <p:nvPr/>
        </p:nvSpPr>
        <p:spPr bwMode="auto">
          <a:xfrm>
            <a:off x="4" y="-180376"/>
            <a:ext cx="167575" cy="360755"/>
          </a:xfrm>
          <a:prstGeom prst="rect">
            <a:avLst/>
          </a:prstGeom>
          <a:noFill/>
          <a:ln w="9525">
            <a:noFill/>
            <a:miter lim="800000"/>
            <a:headEnd/>
            <a:tailEnd/>
          </a:ln>
          <a:effectLst/>
        </p:spPr>
        <p:txBody>
          <a:bodyPr wrap="none" lIns="82945" tIns="41473" rIns="82945" bIns="41473" anchor="ctr">
            <a:spAutoFit/>
          </a:bodyPr>
          <a:lstStyle/>
          <a:p>
            <a:endParaRPr lang="en-US"/>
          </a:p>
        </p:txBody>
      </p:sp>
      <p:graphicFrame>
        <p:nvGraphicFramePr>
          <p:cNvPr id="18442" name="Объект 6"/>
          <p:cNvGraphicFramePr>
            <a:graphicFrameLocks noChangeAspect="1"/>
          </p:cNvGraphicFramePr>
          <p:nvPr/>
        </p:nvGraphicFramePr>
        <p:xfrm>
          <a:off x="198682" y="4038601"/>
          <a:ext cx="3077921" cy="609600"/>
        </p:xfrm>
        <a:graphic>
          <a:graphicData uri="http://schemas.openxmlformats.org/presentationml/2006/ole">
            <mc:AlternateContent xmlns:mc="http://schemas.openxmlformats.org/markup-compatibility/2006">
              <mc:Choice xmlns:v="urn:schemas-microsoft-com:vml" Requires="v">
                <p:oleObj spid="_x0000_s6238" name="MathType 6.0 Equation" r:id="rId7" imgW="568097" imgH="113619" progId="Equation.DSMT4">
                  <p:embed/>
                </p:oleObj>
              </mc:Choice>
              <mc:Fallback>
                <p:oleObj name="MathType 6.0 Equation" r:id="rId7" imgW="568097" imgH="113619" progId="Equation.DSMT4">
                  <p:embed/>
                  <p:pic>
                    <p:nvPicPr>
                      <p:cNvPr id="0" name="Picture 29"/>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98682" y="4038601"/>
                        <a:ext cx="3077921" cy="609600"/>
                      </a:xfrm>
                      <a:prstGeom prst="rect">
                        <a:avLst/>
                      </a:prstGeom>
                      <a:solidFill>
                        <a:srgbClr val="66CCFF"/>
                      </a:solidFill>
                    </p:spPr>
                  </p:pic>
                </p:oleObj>
              </mc:Fallback>
            </mc:AlternateContent>
          </a:graphicData>
        </a:graphic>
      </p:graphicFrame>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pPr>
              <a:defRPr/>
            </a:pPr>
            <a:r>
              <a:rPr lang="ru-RU" dirty="0" smtClean="0"/>
              <a:t>Внутренние волны (ВВ)</a:t>
            </a:r>
            <a:endParaRPr lang="ru-RU" dirty="0"/>
          </a:p>
        </p:txBody>
      </p:sp>
      <p:sp>
        <p:nvSpPr>
          <p:cNvPr id="16387" name="Прямоугольник 3"/>
          <p:cNvSpPr>
            <a:spLocks noChangeArrowheads="1"/>
          </p:cNvSpPr>
          <p:nvPr/>
        </p:nvSpPr>
        <p:spPr bwMode="auto">
          <a:xfrm>
            <a:off x="391681" y="1752603"/>
            <a:ext cx="8752320" cy="50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2700" dirty="0" smtClean="0"/>
              <a:t>Далее, </a:t>
            </a:r>
            <a:r>
              <a:rPr lang="ru-RU" sz="2700" dirty="0"/>
              <a:t>разработанный алгоритм применяется к спутниковым оптическим изображениям внутренних волн (ВВ),  </a:t>
            </a:r>
            <a:r>
              <a:rPr lang="ru-RU" sz="2700" dirty="0" smtClean="0"/>
              <a:t>- </a:t>
            </a:r>
            <a:r>
              <a:rPr lang="ru-RU" sz="2700" dirty="0"/>
              <a:t>как простейшем типе течений</a:t>
            </a:r>
            <a:endParaRPr lang="ru-RU" sz="2700" dirty="0" smtClean="0"/>
          </a:p>
          <a:p>
            <a:endParaRPr lang="en-US" sz="2700" dirty="0" smtClean="0"/>
          </a:p>
          <a:p>
            <a:r>
              <a:rPr lang="ru-RU" sz="2700" dirty="0" smtClean="0"/>
              <a:t>В </a:t>
            </a:r>
            <a:r>
              <a:rPr lang="ru-RU" sz="2700" dirty="0"/>
              <a:t>качестве примера выбран район западно-экваториальной Атлантики, напротив устья реки </a:t>
            </a:r>
            <a:r>
              <a:rPr lang="ru-RU" sz="2700" dirty="0" smtClean="0"/>
              <a:t>Амазонки</a:t>
            </a:r>
          </a:p>
          <a:p>
            <a:endParaRPr lang="ru-RU" sz="2700" dirty="0"/>
          </a:p>
          <a:p>
            <a:r>
              <a:rPr lang="ru-RU" sz="2700" dirty="0" smtClean="0"/>
              <a:t>область </a:t>
            </a:r>
            <a:r>
              <a:rPr lang="ru-RU" sz="2700" dirty="0"/>
              <a:t>регулярного возникновения интенсивных ВВ, формируемых полусуточными приливными волнами (см. например, [</a:t>
            </a:r>
            <a:r>
              <a:rPr lang="ru-RU" sz="2700" dirty="0" err="1"/>
              <a:t>Ivanov</a:t>
            </a:r>
            <a:r>
              <a:rPr lang="ru-RU" sz="2700" dirty="0"/>
              <a:t>, </a:t>
            </a:r>
            <a:r>
              <a:rPr lang="ru-RU" sz="2700" dirty="0" err="1"/>
              <a:t>Pelinovsky</a:t>
            </a:r>
            <a:r>
              <a:rPr lang="ru-RU" sz="2700" dirty="0"/>
              <a:t>, </a:t>
            </a:r>
            <a:r>
              <a:rPr lang="ru-RU" sz="2700" dirty="0" err="1"/>
              <a:t>Talipova</a:t>
            </a:r>
            <a:r>
              <a:rPr lang="ru-RU" sz="2700" dirty="0"/>
              <a:t>, </a:t>
            </a:r>
            <a:r>
              <a:rPr lang="ru-RU" sz="2700" dirty="0" smtClean="0"/>
              <a:t>1993, </a:t>
            </a:r>
            <a:r>
              <a:rPr lang="en-US" sz="2700" dirty="0" smtClean="0"/>
              <a:t>Burdyugov </a:t>
            </a:r>
            <a:r>
              <a:rPr lang="en-US" sz="2700" dirty="0"/>
              <a:t>et al., 1986; </a:t>
            </a:r>
            <a:r>
              <a:rPr lang="en-US" sz="2700" dirty="0" err="1"/>
              <a:t>Ivanov</a:t>
            </a:r>
            <a:r>
              <a:rPr lang="en-US" sz="2700" dirty="0"/>
              <a:t> et al., </a:t>
            </a:r>
            <a:r>
              <a:rPr lang="en-US" sz="2700" dirty="0" smtClean="0"/>
              <a:t>1993]).</a:t>
            </a:r>
            <a:endParaRPr lang="en-US" sz="2700" dirty="0"/>
          </a:p>
        </p:txBody>
      </p:sp>
    </p:spTree>
    <p:extLst>
      <p:ext uri="{BB962C8B-B14F-4D97-AF65-F5344CB8AC3E}">
        <p14:creationId xmlns:p14="http://schemas.microsoft.com/office/powerpoint/2010/main" val="324778056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98281"/>
            <a:ext cx="5551200" cy="6642720"/>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 name="Picture 81" descr="D:\Documents\АСПИРАНТУРА\NIERSC\Presentations Papers\Bergen Workshop Dec 2009\figures\Amazon_InternalWaves_2009264.1620\MYD02QKM.A2009264.1620-Variations MS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 y="46441"/>
            <a:ext cx="5551200" cy="671328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17413" name="Прямоугольник 2"/>
          <p:cNvSpPr>
            <a:spLocks noChangeArrowheads="1"/>
          </p:cNvSpPr>
          <p:nvPr/>
        </p:nvSpPr>
        <p:spPr bwMode="auto">
          <a:xfrm>
            <a:off x="6096004" y="5672321"/>
            <a:ext cx="2743199" cy="846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r>
              <a:rPr lang="en-US" sz="1633" b="1" dirty="0" smtClean="0"/>
              <a:t>MODIS/Aqua</a:t>
            </a:r>
            <a:r>
              <a:rPr lang="ru-RU" sz="1633" b="1" dirty="0" smtClean="0"/>
              <a:t> </a:t>
            </a:r>
            <a:r>
              <a:rPr lang="en-US" sz="1633" b="1" dirty="0" smtClean="0"/>
              <a:t>RGB </a:t>
            </a:r>
            <a:r>
              <a:rPr lang="ru-RU" sz="1633" b="1" dirty="0" smtClean="0"/>
              <a:t>композит</a:t>
            </a:r>
            <a:endParaRPr lang="en-US" sz="1633" b="1" dirty="0"/>
          </a:p>
          <a:p>
            <a:r>
              <a:rPr lang="ru-RU" sz="1633" b="1" dirty="0" smtClean="0"/>
              <a:t>Район устья Амазонки</a:t>
            </a:r>
            <a:endParaRPr lang="en-US" sz="1633" b="1" dirty="0"/>
          </a:p>
          <a:p>
            <a:r>
              <a:rPr lang="ru-RU" sz="1633" b="1" dirty="0" smtClean="0"/>
              <a:t>26 Апреля</a:t>
            </a:r>
            <a:r>
              <a:rPr lang="en-US" sz="1633" b="1" dirty="0" smtClean="0"/>
              <a:t>, </a:t>
            </a:r>
            <a:r>
              <a:rPr lang="en-US" sz="1633" b="1" dirty="0"/>
              <a:t>2009, 16:20.</a:t>
            </a:r>
            <a:endParaRPr lang="ru-RU" sz="1633" b="1" dirty="0"/>
          </a:p>
        </p:txBody>
      </p:sp>
      <p:pic>
        <p:nvPicPr>
          <p:cNvPr id="17414" name="Picture 80" descr="D:\MODIS_files\amazon\MYBRGB.A2009264.1620.005.2009265193016.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39041" y="1404361"/>
            <a:ext cx="3494880" cy="423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415" name="Oval 2"/>
          <p:cNvSpPr>
            <a:spLocks noChangeArrowheads="1"/>
          </p:cNvSpPr>
          <p:nvPr/>
        </p:nvSpPr>
        <p:spPr bwMode="auto">
          <a:xfrm flipH="1">
            <a:off x="6675841" y="2765161"/>
            <a:ext cx="712800" cy="972000"/>
          </a:xfrm>
          <a:prstGeom prst="ellipse">
            <a:avLst/>
          </a:prstGeom>
          <a:noFill/>
          <a:ln w="38160">
            <a:solidFill>
              <a:srgbClr val="FF0000"/>
            </a:solidFill>
            <a:miter lim="800000"/>
            <a:headEnd/>
            <a:tailEnd/>
          </a:ln>
          <a:extLst>
            <a:ext uri="{909E8E84-426E-40DD-AFC4-6F175D3DCCD1}">
              <a14:hiddenFill xmlns:a14="http://schemas.microsoft.com/office/drawing/2010/main">
                <a:solidFill>
                  <a:srgbClr val="FFFFFF"/>
                </a:solidFill>
              </a14:hiddenFill>
            </a:ext>
          </a:extLst>
        </p:spPr>
        <p:txBody>
          <a:bodyPr wrap="none" lIns="75238" tIns="37620" rIns="75238" bIns="37620" anchor="ctr"/>
          <a:lstStyle/>
          <a:p>
            <a:endParaRPr lang="ru-RU" sz="1633">
              <a:latin typeface="Lucida Sans Unicode" panose="020B0602030504020204" pitchFamily="34" charset="0"/>
            </a:endParaRPr>
          </a:p>
        </p:txBody>
      </p:sp>
      <p:cxnSp>
        <p:nvCxnSpPr>
          <p:cNvPr id="7" name="Прямая со стрелкой 6"/>
          <p:cNvCxnSpPr>
            <a:stCxn id="17415" idx="6"/>
          </p:cNvCxnSpPr>
          <p:nvPr/>
        </p:nvCxnSpPr>
        <p:spPr bwMode="auto">
          <a:xfrm flipH="1">
            <a:off x="4507201" y="3250441"/>
            <a:ext cx="2168640" cy="178560"/>
          </a:xfrm>
          <a:prstGeom prst="straightConnector1">
            <a:avLst/>
          </a:prstGeom>
          <a:solidFill>
            <a:srgbClr val="00B8FF"/>
          </a:solidFill>
          <a:ln w="76200" cap="flat" cmpd="sng" algn="ctr">
            <a:solidFill>
              <a:srgbClr val="00B0F0"/>
            </a:solidFill>
            <a:prstDash val="solid"/>
            <a:round/>
            <a:headEnd type="none" w="med" len="med"/>
            <a:tailEnd type="arrow"/>
          </a:ln>
          <a:effectLst>
            <a:outerShdw blurRad="50800" dist="38100" dir="8100000" algn="tr" rotWithShape="0">
              <a:prstClr val="black">
                <a:alpha val="40000"/>
              </a:prstClr>
            </a:outerShdw>
          </a:effectLst>
        </p:spPr>
      </p:cxnSp>
      <p:sp>
        <p:nvSpPr>
          <p:cNvPr id="2" name="Исходные ярксоти"/>
          <p:cNvSpPr>
            <a:spLocks noGrp="1"/>
          </p:cNvSpPr>
          <p:nvPr>
            <p:ph type="title"/>
          </p:nvPr>
        </p:nvSpPr>
        <p:spPr>
          <a:xfrm>
            <a:off x="5551204" y="273961"/>
            <a:ext cx="3287999" cy="1143360"/>
          </a:xfrm>
        </p:spPr>
        <p:txBody>
          <a:bodyPr>
            <a:normAutofit fontScale="90000"/>
          </a:bodyPr>
          <a:lstStyle/>
          <a:p>
            <a:pPr>
              <a:defRPr/>
            </a:pPr>
            <a:r>
              <a:rPr lang="ru-RU" dirty="0"/>
              <a:t>Исходные </a:t>
            </a:r>
            <a:r>
              <a:rPr lang="ru-RU" dirty="0" err="1"/>
              <a:t>ярксоти</a:t>
            </a:r>
            <a:endParaRPr lang="ru-RU" dirty="0"/>
          </a:p>
        </p:txBody>
      </p:sp>
      <p:sp>
        <p:nvSpPr>
          <p:cNvPr id="9" name="Контрасты СКН"/>
          <p:cNvSpPr txBox="1">
            <a:spLocks/>
          </p:cNvSpPr>
          <p:nvPr/>
        </p:nvSpPr>
        <p:spPr>
          <a:xfrm>
            <a:off x="5551201" y="253314"/>
            <a:ext cx="3287999" cy="1143360"/>
          </a:xfrm>
          <a:prstGeom prst="rect">
            <a:avLst/>
          </a:prstGeom>
        </p:spPr>
        <p:txBody>
          <a:bodyPr vert="horz" lIns="91440" tIns="45720" rIns="91440" bIns="45720" rtlCol="0" anchor="ctr">
            <a:normAutofit fontScale="90000" lnSpcReduction="20000"/>
          </a:bodyPr>
          <a:lstStyle>
            <a:lvl1pPr algn="ctr" defTabSz="914400" rtl="0" eaLnBrk="1" latinLnBrk="0" hangingPunct="1">
              <a:spcBef>
                <a:spcPct val="0"/>
              </a:spcBef>
              <a:buNone/>
              <a:defRPr sz="4400" kern="1200">
                <a:solidFill>
                  <a:srgbClr val="FFFFFF"/>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defRPr/>
            </a:pPr>
            <a:r>
              <a:rPr lang="ru-RU" dirty="0" smtClean="0"/>
              <a:t>Контрасты СКН</a:t>
            </a:r>
            <a:endParaRPr lang="ru-RU" dirty="0"/>
          </a:p>
        </p:txBody>
      </p:sp>
    </p:spTree>
    <p:extLst>
      <p:ext uri="{BB962C8B-B14F-4D97-AF65-F5344CB8AC3E}">
        <p14:creationId xmlns:p14="http://schemas.microsoft.com/office/powerpoint/2010/main" val="1401113921"/>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750"/>
                                        <p:tgtEl>
                                          <p:spTgt spid="10"/>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xit" presetSubtype="0" fill="hold" grpId="1" nodeType="withEffect">
                                  <p:stCondLst>
                                    <p:cond delay="0"/>
                                  </p:stCondLst>
                                  <p:childTnLst>
                                    <p:animEffect transition="out" filter="fade">
                                      <p:cBhvr>
                                        <p:cTn id="12" dur="500"/>
                                        <p:tgtEl>
                                          <p:spTgt spid="2"/>
                                        </p:tgtEl>
                                      </p:cBhvr>
                                    </p:animEffect>
                                    <p:set>
                                      <p:cBhvr>
                                        <p:cTn id="13"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1"/>
      <p:bldP spid="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82" descr="D:\Documents\АСПИРАНТУРА\NIERSC\Presentations Papers\Bergen Workshop Dec 2009\figures\Amazon_InternalWaves_2009264.1620\MYD021KM.A2009264.1620-Cropped transec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200" y="361"/>
            <a:ext cx="8974080" cy="6694560"/>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title"/>
          </p:nvPr>
        </p:nvSpPr>
        <p:spPr>
          <a:xfrm>
            <a:off x="3886200" y="4637161"/>
            <a:ext cx="3886920" cy="1143360"/>
          </a:xfrm>
        </p:spPr>
        <p:txBody>
          <a:bodyPr>
            <a:normAutofit fontScale="90000"/>
          </a:bodyPr>
          <a:lstStyle/>
          <a:p>
            <a:pPr>
              <a:defRPr/>
            </a:pPr>
            <a:r>
              <a:rPr lang="ru-RU" dirty="0" smtClean="0"/>
              <a:t>Контрасты СКН</a:t>
            </a:r>
            <a:endParaRPr lang="ru-RU" dirty="0"/>
          </a:p>
        </p:txBody>
      </p:sp>
    </p:spTree>
    <p:extLst>
      <p:ext uri="{BB962C8B-B14F-4D97-AF65-F5344CB8AC3E}">
        <p14:creationId xmlns:p14="http://schemas.microsoft.com/office/powerpoint/2010/main" val="320610256"/>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457200" y="0"/>
            <a:ext cx="8229600" cy="1252728"/>
          </a:xfrm>
        </p:spPr>
        <p:txBody>
          <a:bodyPr>
            <a:normAutofit/>
          </a:bodyPr>
          <a:lstStyle/>
          <a:p>
            <a:pPr>
              <a:defRPr/>
            </a:pPr>
            <a:r>
              <a:rPr lang="ru-RU" dirty="0"/>
              <a:t>Профиль вариаций </a:t>
            </a:r>
            <a:r>
              <a:rPr lang="ru-RU" dirty="0" smtClean="0"/>
              <a:t>СКН</a:t>
            </a:r>
            <a:endParaRPr lang="ru-RU" dirty="0"/>
          </a:p>
        </p:txBody>
      </p:sp>
      <p:pic>
        <p:nvPicPr>
          <p:cNvPr id="19459" name="Picture 83"/>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 y="990600"/>
            <a:ext cx="9125280" cy="3853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460" name="Прямоугольник 4"/>
          <p:cNvSpPr>
            <a:spLocks noChangeArrowheads="1"/>
          </p:cNvSpPr>
          <p:nvPr/>
        </p:nvSpPr>
        <p:spPr bwMode="auto">
          <a:xfrm>
            <a:off x="-44639" y="4499294"/>
            <a:ext cx="9156960"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600" dirty="0"/>
              <a:t>Профиль контрастов СКН (сплошная линия) вдоль сечения A-B. </a:t>
            </a:r>
            <a:endParaRPr lang="ru-RU" sz="1600" dirty="0" smtClean="0"/>
          </a:p>
          <a:p>
            <a:r>
              <a:rPr lang="ru-RU" sz="1600" dirty="0"/>
              <a:t>П</a:t>
            </a:r>
            <a:r>
              <a:rPr lang="ru-RU" sz="1600" dirty="0" smtClean="0"/>
              <a:t>унктирная </a:t>
            </a:r>
            <a:r>
              <a:rPr lang="ru-RU" sz="1600" dirty="0"/>
              <a:t>линия показывает результаты модельных </a:t>
            </a:r>
            <a:r>
              <a:rPr lang="ru-RU" sz="1600" dirty="0" smtClean="0"/>
              <a:t>расчетов.</a:t>
            </a:r>
          </a:p>
          <a:p>
            <a:r>
              <a:rPr lang="ru-RU" sz="1600" dirty="0" smtClean="0"/>
              <a:t>Восстановленные </a:t>
            </a:r>
            <a:r>
              <a:rPr lang="ru-RU" sz="1600" dirty="0"/>
              <a:t>смещения термоклина во внутренних волнах (жирная линия) и скорость течения на поверхности, вызванное ВВ (тонкая линия</a:t>
            </a:r>
            <a:r>
              <a:rPr lang="ru-RU" sz="1600" dirty="0" smtClean="0"/>
              <a:t>).</a:t>
            </a:r>
          </a:p>
          <a:p>
            <a:r>
              <a:rPr lang="ru-RU" sz="1600" dirty="0" smtClean="0"/>
              <a:t>Модельные </a:t>
            </a:r>
            <a:r>
              <a:rPr lang="ru-RU" sz="1600" dirty="0"/>
              <a:t>контрастов согласуется с измеренными вариациями СКН</a:t>
            </a:r>
            <a:r>
              <a:rPr lang="ru-RU" sz="1600" dirty="0" smtClean="0"/>
              <a:t>, в результате чего можно заключить, что наблюдаемые </a:t>
            </a:r>
            <a:r>
              <a:rPr lang="ru-RU" sz="1600" b="1" dirty="0"/>
              <a:t>модуляции СКН </a:t>
            </a:r>
            <a:r>
              <a:rPr lang="ru-RU" sz="1600" dirty="0"/>
              <a:t>в действительности </a:t>
            </a:r>
            <a:r>
              <a:rPr lang="ru-RU" sz="1600" b="1" dirty="0"/>
              <a:t>определяются конвергенцией и дивергенцией </a:t>
            </a:r>
            <a:r>
              <a:rPr lang="ru-RU" sz="1600" b="1" dirty="0" smtClean="0"/>
              <a:t>течений</a:t>
            </a:r>
            <a:r>
              <a:rPr lang="ru-RU" sz="1600" dirty="0"/>
              <a:t>, индуцируемой ВВ на поверхности. </a:t>
            </a:r>
            <a:endParaRPr lang="en-US" sz="1600" dirty="0"/>
          </a:p>
          <a:p>
            <a:endParaRPr lang="ru-RU" sz="1600" dirty="0"/>
          </a:p>
        </p:txBody>
      </p:sp>
    </p:spTree>
    <p:extLst>
      <p:ext uri="{BB962C8B-B14F-4D97-AF65-F5344CB8AC3E}">
        <p14:creationId xmlns:p14="http://schemas.microsoft.com/office/powerpoint/2010/main" val="420904244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381001" y="2209801"/>
            <a:ext cx="7899400" cy="3916363"/>
          </a:xfrm>
        </p:spPr>
        <p:txBody>
          <a:bodyPr>
            <a:normAutofit/>
          </a:bodyPr>
          <a:lstStyle/>
          <a:p>
            <a:r>
              <a:rPr lang="ru-RU" dirty="0">
                <a:solidFill>
                  <a:schemeClr val="tx1"/>
                </a:solidFill>
              </a:rPr>
              <a:t>Предложен синергетический подход для идентификации, восстановления и </a:t>
            </a:r>
            <a:r>
              <a:rPr lang="ru-RU" dirty="0" smtClean="0">
                <a:solidFill>
                  <a:schemeClr val="tx1"/>
                </a:solidFill>
              </a:rPr>
              <a:t>анализа </a:t>
            </a:r>
            <a:r>
              <a:rPr lang="ru-RU" dirty="0">
                <a:solidFill>
                  <a:schemeClr val="tx1"/>
                </a:solidFill>
              </a:rPr>
              <a:t>параметров поверхностных проявлений мезо-масштабных океанических </a:t>
            </a:r>
            <a:r>
              <a:rPr lang="ru-RU" dirty="0" smtClean="0">
                <a:solidFill>
                  <a:schemeClr val="tx1"/>
                </a:solidFill>
              </a:rPr>
              <a:t>течений </a:t>
            </a:r>
            <a:r>
              <a:rPr lang="ru-RU" dirty="0">
                <a:solidFill>
                  <a:schemeClr val="tx1"/>
                </a:solidFill>
              </a:rPr>
              <a:t>по оптическим и радиолокационным изображениям, получаемым из космоса</a:t>
            </a:r>
            <a:r>
              <a:rPr lang="ru-RU" dirty="0" smtClean="0">
                <a:solidFill>
                  <a:schemeClr val="tx1"/>
                </a:solidFill>
              </a:rPr>
              <a:t>.</a:t>
            </a:r>
          </a:p>
          <a:p>
            <a:r>
              <a:rPr lang="ru-RU" dirty="0" smtClean="0">
                <a:solidFill>
                  <a:schemeClr val="tx1"/>
                </a:solidFill>
              </a:rPr>
              <a:t>Рассмотрим пример района </a:t>
            </a:r>
            <a:r>
              <a:rPr lang="ru-RU" dirty="0">
                <a:solidFill>
                  <a:schemeClr val="tx1"/>
                </a:solidFill>
              </a:rPr>
              <a:t>течения мыса Игольный, характеризующийся интенсивной мезомасштабной динамикой, отчетливо наблюдаемой на спутниковых изображениях.</a:t>
            </a:r>
          </a:p>
          <a:p>
            <a:endParaRPr lang="en-US" dirty="0">
              <a:solidFill>
                <a:schemeClr val="tx1"/>
              </a:solidFill>
            </a:endParaRPr>
          </a:p>
          <a:p>
            <a:endParaRPr lang="en-US" dirty="0">
              <a:solidFill>
                <a:schemeClr val="tx1"/>
              </a:solidFill>
            </a:endParaRPr>
          </a:p>
        </p:txBody>
      </p:sp>
      <p:sp>
        <p:nvSpPr>
          <p:cNvPr id="2" name="Заголовок 1"/>
          <p:cNvSpPr>
            <a:spLocks noGrp="1"/>
          </p:cNvSpPr>
          <p:nvPr>
            <p:ph type="title"/>
          </p:nvPr>
        </p:nvSpPr>
        <p:spPr/>
        <p:txBody>
          <a:bodyPr/>
          <a:lstStyle/>
          <a:p>
            <a:pPr>
              <a:defRPr/>
            </a:pPr>
            <a:r>
              <a:rPr lang="ru-RU" dirty="0" smtClean="0"/>
              <a:t>Мезомасштабная динамика</a:t>
            </a:r>
            <a:endParaRPr lang="ru-RU" dirty="0"/>
          </a:p>
        </p:txBody>
      </p:sp>
    </p:spTree>
    <p:extLst>
      <p:ext uri="{BB962C8B-B14F-4D97-AF65-F5344CB8AC3E}">
        <p14:creationId xmlns:p14="http://schemas.microsoft.com/office/powerpoint/2010/main" val="74333700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10"/>
          <p:cNvPicPr>
            <a:picLocks noChangeAspect="1" noChangeArrowheads="1"/>
          </p:cNvPicPr>
          <p:nvPr/>
        </p:nvPicPr>
        <p:blipFill>
          <a:blip r:embed="rId3"/>
          <a:srcRect/>
          <a:stretch>
            <a:fillRect/>
          </a:stretch>
        </p:blipFill>
        <p:spPr bwMode="auto">
          <a:xfrm>
            <a:off x="382326" y="2286000"/>
            <a:ext cx="8379357" cy="4191000"/>
          </a:xfrm>
          <a:prstGeom prst="rect">
            <a:avLst/>
          </a:prstGeom>
          <a:noFill/>
          <a:ln w="9525">
            <a:noFill/>
            <a:miter lim="800000"/>
            <a:headEnd/>
            <a:tailEnd/>
          </a:ln>
        </p:spPr>
      </p:pic>
      <p:sp>
        <p:nvSpPr>
          <p:cNvPr id="6" name="Title 5"/>
          <p:cNvSpPr>
            <a:spLocks noGrp="1"/>
          </p:cNvSpPr>
          <p:nvPr>
            <p:ph type="title"/>
          </p:nvPr>
        </p:nvSpPr>
        <p:spPr/>
        <p:txBody>
          <a:bodyPr>
            <a:normAutofit fontScale="90000"/>
          </a:bodyPr>
          <a:lstStyle/>
          <a:p>
            <a:r>
              <a:rPr lang="ru-RU" b="1" dirty="0" smtClean="0"/>
              <a:t>Маска «засвеченных» солнечным бликом данны</a:t>
            </a:r>
            <a:r>
              <a:rPr lang="en-US" b="1" dirty="0" smtClean="0"/>
              <a:t>х</a:t>
            </a:r>
            <a:r>
              <a:rPr lang="ru-RU" b="1" dirty="0" smtClean="0"/>
              <a:t> сканера MODIS</a:t>
            </a:r>
            <a:endParaRPr lang="en-US" b="1" dirty="0"/>
          </a:p>
        </p:txBody>
      </p:sp>
      <p:sp>
        <p:nvSpPr>
          <p:cNvPr id="2" name="Прямоугольник 1"/>
          <p:cNvSpPr/>
          <p:nvPr/>
        </p:nvSpPr>
        <p:spPr>
          <a:xfrm>
            <a:off x="382322" y="6107668"/>
            <a:ext cx="8379356" cy="400110"/>
          </a:xfrm>
          <a:prstGeom prst="rect">
            <a:avLst/>
          </a:prstGeom>
        </p:spPr>
        <p:txBody>
          <a:bodyPr wrap="square">
            <a:spAutoFit/>
          </a:bodyPr>
          <a:lstStyle/>
          <a:p>
            <a:pPr algn="ctr"/>
            <a:r>
              <a:rPr lang="ru-RU" sz="2000" dirty="0">
                <a:solidFill>
                  <a:schemeClr val="bg1"/>
                </a:solidFill>
              </a:rPr>
              <a:t>«Глобальная» маска блика от 21 Марта 2004 года для MODIS/</a:t>
            </a:r>
            <a:r>
              <a:rPr lang="ru-RU" sz="2000" dirty="0" err="1">
                <a:solidFill>
                  <a:schemeClr val="bg1"/>
                </a:solidFill>
              </a:rPr>
              <a:t>Aqua</a:t>
            </a:r>
            <a:endParaRPr lang="ru-RU" sz="2000" dirty="0">
              <a:solidFill>
                <a:schemeClr val="bg1"/>
              </a:solidFill>
            </a:endParaRPr>
          </a:p>
        </p:txBody>
      </p:sp>
    </p:spTree>
  </p:cSld>
  <p:clrMapOvr>
    <a:masterClrMapping/>
  </p:clrMapOvr>
  <p:transition>
    <p:fad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1"/>
          <p:cNvSpPr>
            <a:spLocks noChangeArrowheads="1"/>
          </p:cNvSpPr>
          <p:nvPr/>
        </p:nvSpPr>
        <p:spPr bwMode="auto">
          <a:xfrm>
            <a:off x="623864" y="188663"/>
            <a:ext cx="7703795" cy="532009"/>
          </a:xfrm>
          <a:prstGeom prst="rect">
            <a:avLst/>
          </a:prstGeom>
          <a:noFill/>
          <a:ln w="9525">
            <a:noFill/>
            <a:round/>
            <a:headEnd/>
            <a:tailEnd/>
          </a:ln>
        </p:spPr>
        <p:txBody>
          <a:bodyPr wrap="none" lIns="81639" tIns="42452" rIns="81639" bIns="42452" anchor="ctr">
            <a:spAutoFit/>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900" b="1" dirty="0" smtClean="0">
                <a:solidFill>
                  <a:srgbClr val="FFFFFF"/>
                </a:solidFill>
              </a:rPr>
              <a:t>Какова природа проявления </a:t>
            </a:r>
            <a:r>
              <a:rPr lang="ru-RU" sz="2900" b="1" dirty="0">
                <a:solidFill>
                  <a:srgbClr val="FFFFFF"/>
                </a:solidFill>
              </a:rPr>
              <a:t>РСА </a:t>
            </a:r>
            <a:r>
              <a:rPr lang="ru-RU" sz="2900" b="1" dirty="0" smtClean="0">
                <a:solidFill>
                  <a:srgbClr val="FFFFFF"/>
                </a:solidFill>
              </a:rPr>
              <a:t>контрастов?</a:t>
            </a:r>
            <a:endParaRPr lang="ru-RU" sz="2900" b="1" dirty="0">
              <a:solidFill>
                <a:srgbClr val="FFFFFF"/>
              </a:solidFill>
            </a:endParaRPr>
          </a:p>
        </p:txBody>
      </p:sp>
      <p:pic>
        <p:nvPicPr>
          <p:cNvPr id="15363" name="Picture 2"/>
          <p:cNvPicPr>
            <a:picLocks noChangeAspect="1" noChangeArrowheads="1"/>
          </p:cNvPicPr>
          <p:nvPr/>
        </p:nvPicPr>
        <p:blipFill>
          <a:blip r:embed="rId3">
            <a:lum contrast="40000"/>
          </a:blip>
          <a:srcRect/>
          <a:stretch>
            <a:fillRect/>
          </a:stretch>
        </p:blipFill>
        <p:spPr bwMode="auto">
          <a:xfrm>
            <a:off x="1850401" y="771921"/>
            <a:ext cx="5054400" cy="5054931"/>
          </a:xfrm>
          <a:prstGeom prst="rect">
            <a:avLst/>
          </a:prstGeom>
          <a:noFill/>
          <a:ln w="9525">
            <a:noFill/>
            <a:round/>
            <a:headEnd/>
            <a:tailEnd/>
          </a:ln>
        </p:spPr>
      </p:pic>
      <p:sp>
        <p:nvSpPr>
          <p:cNvPr id="15364" name="TextBox 7"/>
          <p:cNvSpPr txBox="1">
            <a:spLocks noChangeArrowheads="1"/>
          </p:cNvSpPr>
          <p:nvPr/>
        </p:nvSpPr>
        <p:spPr bwMode="auto">
          <a:xfrm>
            <a:off x="295200" y="5891659"/>
            <a:ext cx="8788460" cy="637754"/>
          </a:xfrm>
          <a:prstGeom prst="rect">
            <a:avLst/>
          </a:prstGeom>
          <a:noFill/>
          <a:ln w="9525">
            <a:noFill/>
            <a:miter lim="800000"/>
            <a:headEnd/>
            <a:tailEnd/>
          </a:ln>
        </p:spPr>
        <p:txBody>
          <a:bodyPr wrap="none" lIns="82945" tIns="41473" rIns="82945" bIns="41473">
            <a:spAutoFit/>
          </a:bodyPr>
          <a:lstStyle/>
          <a:p>
            <a:r>
              <a:rPr lang="ru-RU" dirty="0"/>
              <a:t>Очевидна связь РСА контрастов  с особенностями мезо-масштабной изменчивости</a:t>
            </a:r>
          </a:p>
          <a:p>
            <a:r>
              <a:rPr lang="ru-RU" dirty="0"/>
              <a:t>Связаны ли эти РСА контрасты с течениями и какие их особенности они отображают?</a:t>
            </a:r>
          </a:p>
        </p:txBody>
      </p:sp>
    </p:spTree>
    <p:extLst>
      <p:ext uri="{BB962C8B-B14F-4D97-AF65-F5344CB8AC3E}">
        <p14:creationId xmlns:p14="http://schemas.microsoft.com/office/powerpoint/2010/main" val="969366652"/>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1"/>
          <p:cNvSpPr>
            <a:spLocks noChangeArrowheads="1"/>
          </p:cNvSpPr>
          <p:nvPr/>
        </p:nvSpPr>
        <p:spPr bwMode="auto">
          <a:xfrm>
            <a:off x="129600" y="5351603"/>
            <a:ext cx="8848800" cy="1470728"/>
          </a:xfrm>
          <a:prstGeom prst="rect">
            <a:avLst/>
          </a:prstGeom>
          <a:noFill/>
          <a:ln w="9525">
            <a:noFill/>
            <a:round/>
            <a:headEnd/>
            <a:tailEnd/>
          </a:ln>
        </p:spPr>
        <p:txBody>
          <a:bodyPr lIns="81639" tIns="42452" rIns="81639" bIns="42452">
            <a:spAutoFit/>
          </a:bodyPr>
          <a:lstStyle/>
          <a:p>
            <a:pPr algn="just">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536446" algn="l"/>
              </a:tabLst>
            </a:pPr>
            <a:r>
              <a:rPr lang="ru-RU" dirty="0">
                <a:solidFill>
                  <a:srgbClr val="FFFFFF"/>
                </a:solidFill>
              </a:rPr>
              <a:t>(слева) поле ветра, полученное по изображению ASAR WS, с использованием алгоритма </a:t>
            </a:r>
            <a:r>
              <a:rPr lang="en-US" dirty="0">
                <a:solidFill>
                  <a:srgbClr val="FFFFFF"/>
                </a:solidFill>
              </a:rPr>
              <a:t>CMOD</a:t>
            </a:r>
            <a:r>
              <a:rPr lang="ru-RU" dirty="0">
                <a:solidFill>
                  <a:srgbClr val="FFFFFF"/>
                </a:solidFill>
              </a:rPr>
              <a:t>4, отражает особенности проявления океанического течения.</a:t>
            </a:r>
          </a:p>
          <a:p>
            <a:pPr algn="just">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 pos="8536446" algn="l"/>
              </a:tabLst>
            </a:pPr>
            <a:r>
              <a:rPr lang="ru-RU" dirty="0">
                <a:solidFill>
                  <a:srgbClr val="FFFFFF"/>
                </a:solidFill>
              </a:rPr>
              <a:t>(справа) поле поверхностной температуры океана (ТПО), полученное по данным </a:t>
            </a:r>
            <a:r>
              <a:rPr lang="en-US" dirty="0">
                <a:solidFill>
                  <a:srgbClr val="FFFFFF"/>
                </a:solidFill>
              </a:rPr>
              <a:t>MODIS</a:t>
            </a:r>
            <a:r>
              <a:rPr lang="ru-RU" dirty="0">
                <a:solidFill>
                  <a:srgbClr val="FFFFFF"/>
                </a:solidFill>
              </a:rPr>
              <a:t>, демонстрирует основное течение мыса Игольного и разнообразие мезо- и крупномасштабных особенностей на поверхности. </a:t>
            </a:r>
          </a:p>
        </p:txBody>
      </p:sp>
      <p:pic>
        <p:nvPicPr>
          <p:cNvPr id="14340" name="Picture 3"/>
          <p:cNvPicPr>
            <a:picLocks noChangeAspect="1" noChangeArrowheads="1"/>
          </p:cNvPicPr>
          <p:nvPr/>
        </p:nvPicPr>
        <p:blipFill>
          <a:blip r:embed="rId3"/>
          <a:srcRect/>
          <a:stretch>
            <a:fillRect/>
          </a:stretch>
        </p:blipFill>
        <p:spPr bwMode="auto">
          <a:xfrm>
            <a:off x="222883" y="1676400"/>
            <a:ext cx="4361139" cy="4495800"/>
          </a:xfrm>
          <a:prstGeom prst="rect">
            <a:avLst/>
          </a:prstGeom>
          <a:noFill/>
          <a:ln w="9525">
            <a:noFill/>
            <a:round/>
            <a:headEnd/>
            <a:tailEnd/>
          </a:ln>
        </p:spPr>
      </p:pic>
      <p:pic>
        <p:nvPicPr>
          <p:cNvPr id="14341" name="Picture 4"/>
          <p:cNvPicPr>
            <a:picLocks noChangeAspect="1" noChangeArrowheads="1"/>
          </p:cNvPicPr>
          <p:nvPr/>
        </p:nvPicPr>
        <p:blipFill>
          <a:blip r:embed="rId4"/>
          <a:srcRect/>
          <a:stretch>
            <a:fillRect/>
          </a:stretch>
        </p:blipFill>
        <p:spPr bwMode="auto">
          <a:xfrm>
            <a:off x="4660963" y="1676400"/>
            <a:ext cx="4330641" cy="4495800"/>
          </a:xfrm>
          <a:prstGeom prst="rect">
            <a:avLst/>
          </a:prstGeom>
          <a:solidFill>
            <a:srgbClr val="FFFFFF"/>
          </a:solidFill>
          <a:ln w="9525">
            <a:noFill/>
            <a:round/>
            <a:headEnd/>
            <a:tailEnd/>
          </a:ln>
        </p:spPr>
      </p:pic>
      <p:sp>
        <p:nvSpPr>
          <p:cNvPr id="7" name="Title 6"/>
          <p:cNvSpPr>
            <a:spLocks noGrp="1"/>
          </p:cNvSpPr>
          <p:nvPr>
            <p:ph type="title"/>
          </p:nvPr>
        </p:nvSpPr>
        <p:spPr>
          <a:xfrm>
            <a:off x="457200" y="499872"/>
            <a:ext cx="8229600" cy="1252728"/>
          </a:xfrm>
        </p:spPr>
        <p:txBody>
          <a:bodyPr>
            <a:noAutofit/>
          </a:bodyPr>
          <a:lstStyle/>
          <a:p>
            <a:r>
              <a:rPr lang="ru-RU" sz="2400" dirty="0" smtClean="0"/>
              <a:t>Поля ТПО и РСА ветра, использованные в качестве входного параметра для симуляций поверхностных проявлений океанической динамики в предлагаемом алгоритме</a:t>
            </a:r>
            <a:br>
              <a:rPr lang="ru-RU" sz="2400" dirty="0" smtClean="0"/>
            </a:br>
            <a:endParaRPr lang="en-US" sz="2400" dirty="0"/>
          </a:p>
        </p:txBody>
      </p:sp>
      <p:sp>
        <p:nvSpPr>
          <p:cNvPr id="6" name="TextBox 7"/>
          <p:cNvSpPr txBox="1">
            <a:spLocks noChangeArrowheads="1"/>
          </p:cNvSpPr>
          <p:nvPr/>
        </p:nvSpPr>
        <p:spPr bwMode="auto">
          <a:xfrm>
            <a:off x="295200" y="6172200"/>
            <a:ext cx="8788460" cy="637754"/>
          </a:xfrm>
          <a:prstGeom prst="rect">
            <a:avLst/>
          </a:prstGeom>
          <a:noFill/>
          <a:ln w="9525">
            <a:noFill/>
            <a:miter lim="800000"/>
            <a:headEnd/>
            <a:tailEnd/>
          </a:ln>
        </p:spPr>
        <p:txBody>
          <a:bodyPr wrap="none" lIns="82945" tIns="41473" rIns="82945" bIns="41473">
            <a:spAutoFit/>
          </a:bodyPr>
          <a:lstStyle/>
          <a:p>
            <a:r>
              <a:rPr lang="ru-RU" dirty="0"/>
              <a:t>Очевидна связь РСА контрастов  с особенностями мезо-масштабной изменчивости</a:t>
            </a:r>
          </a:p>
          <a:p>
            <a:r>
              <a:rPr lang="ru-RU" dirty="0"/>
              <a:t>Связаны ли эти РСА контрасты с течениями и какие их особенности они отображают?</a:t>
            </a: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0" name="TextBox 5"/>
          <p:cNvSpPr txBox="1">
            <a:spLocks noChangeArrowheads="1"/>
          </p:cNvSpPr>
          <p:nvPr/>
        </p:nvSpPr>
        <p:spPr bwMode="auto">
          <a:xfrm>
            <a:off x="243600" y="2025794"/>
            <a:ext cx="8671800" cy="3530854"/>
          </a:xfrm>
          <a:prstGeom prst="rect">
            <a:avLst/>
          </a:prstGeom>
          <a:noFill/>
          <a:ln w="9525">
            <a:noFill/>
            <a:miter lim="800000"/>
            <a:headEnd/>
            <a:tailEnd/>
          </a:ln>
        </p:spPr>
        <p:txBody>
          <a:bodyPr wrap="square" lIns="82945" tIns="41473" rIns="82945" bIns="41473">
            <a:spAutoFit/>
          </a:bodyPr>
          <a:lstStyle/>
          <a:p>
            <a:pPr>
              <a:lnSpc>
                <a:spcPct val="100000"/>
              </a:lnSpc>
            </a:pPr>
            <a:r>
              <a:rPr lang="ru-RU" sz="2400" b="1" dirty="0" smtClean="0"/>
              <a:t>Поле течений представляется в виде суммы:</a:t>
            </a:r>
          </a:p>
          <a:p>
            <a:pPr>
              <a:lnSpc>
                <a:spcPct val="100000"/>
              </a:lnSpc>
            </a:pPr>
            <a:endParaRPr lang="ru-RU" sz="2400" b="1" dirty="0" smtClean="0"/>
          </a:p>
          <a:p>
            <a:pPr>
              <a:lnSpc>
                <a:spcPct val="100000"/>
              </a:lnSpc>
            </a:pPr>
            <a:r>
              <a:rPr lang="ru-RU" sz="2400" b="1" dirty="0" smtClean="0"/>
              <a:t>квазигеострофического течения (КГТ)</a:t>
            </a:r>
            <a:endParaRPr lang="en-US" sz="2400" b="1" dirty="0" smtClean="0"/>
          </a:p>
          <a:p>
            <a:pPr>
              <a:lnSpc>
                <a:spcPct val="100000"/>
              </a:lnSpc>
            </a:pPr>
            <a:endParaRPr lang="en-US" sz="2400" b="1" dirty="0" smtClean="0"/>
          </a:p>
          <a:p>
            <a:pPr>
              <a:lnSpc>
                <a:spcPct val="100000"/>
              </a:lnSpc>
            </a:pPr>
            <a:r>
              <a:rPr lang="ru-RU" sz="2400" b="1" dirty="0" smtClean="0"/>
              <a:t>экмановского дрейфового течения     </a:t>
            </a:r>
          </a:p>
          <a:p>
            <a:pPr>
              <a:lnSpc>
                <a:spcPct val="100000"/>
              </a:lnSpc>
            </a:pPr>
            <a:r>
              <a:rPr lang="ru-RU" sz="2000" dirty="0" smtClean="0"/>
              <a:t>(генерируемого однородным ветровым полем)</a:t>
            </a:r>
            <a:endParaRPr lang="en-US" sz="2000" dirty="0" smtClean="0"/>
          </a:p>
          <a:p>
            <a:pPr>
              <a:lnSpc>
                <a:spcPct val="100000"/>
              </a:lnSpc>
            </a:pPr>
            <a:endParaRPr lang="ru-RU" sz="2000" dirty="0" smtClean="0"/>
          </a:p>
          <a:p>
            <a:pPr>
              <a:lnSpc>
                <a:spcPct val="100000"/>
              </a:lnSpc>
            </a:pPr>
            <a:r>
              <a:rPr lang="ru-RU" sz="2400" b="1" dirty="0" smtClean="0"/>
              <a:t>И вторичной агеострофической циркуляции (</a:t>
            </a:r>
            <a:r>
              <a:rPr lang="en-US" sz="2400" b="1" dirty="0" smtClean="0"/>
              <a:t>ВА</a:t>
            </a:r>
            <a:r>
              <a:rPr lang="ru-RU" sz="2400" b="1" dirty="0" smtClean="0"/>
              <a:t>Ц)</a:t>
            </a:r>
            <a:r>
              <a:rPr lang="en-US" sz="2400" b="1" dirty="0" smtClean="0"/>
              <a:t> </a:t>
            </a:r>
            <a:r>
              <a:rPr lang="ru-RU" sz="2400" b="1" dirty="0" smtClean="0"/>
              <a:t>     </a:t>
            </a:r>
          </a:p>
          <a:p>
            <a:pPr>
              <a:lnSpc>
                <a:spcPct val="100000"/>
              </a:lnSpc>
            </a:pPr>
            <a:r>
              <a:rPr lang="ru-RU" sz="2000" dirty="0" smtClean="0"/>
              <a:t>(возникающей в результате взаимодействия Экмановского течения с КГТ и адиабатического перемешивания в Экмановском слое)</a:t>
            </a:r>
            <a:endParaRPr lang="ru-RU" sz="2000" dirty="0"/>
          </a:p>
        </p:txBody>
      </p:sp>
      <p:graphicFrame>
        <p:nvGraphicFramePr>
          <p:cNvPr id="1026" name="Object 35"/>
          <p:cNvGraphicFramePr>
            <a:graphicFrameLocks noChangeAspect="1"/>
          </p:cNvGraphicFramePr>
          <p:nvPr/>
        </p:nvGraphicFramePr>
        <p:xfrm>
          <a:off x="7391400" y="2667003"/>
          <a:ext cx="533400" cy="533455"/>
        </p:xfrm>
        <a:graphic>
          <a:graphicData uri="http://schemas.openxmlformats.org/presentationml/2006/ole">
            <mc:AlternateContent xmlns:mc="http://schemas.openxmlformats.org/markup-compatibility/2006">
              <mc:Choice xmlns:v="urn:schemas-microsoft-com:vml" Requires="v">
                <p:oleObj spid="_x0000_s55666" name="Equation" r:id="rId4" imgW="164885" imgH="164885" progId="Equation.DSMT4">
                  <p:embed/>
                </p:oleObj>
              </mc:Choice>
              <mc:Fallback>
                <p:oleObj name="Equation" r:id="rId4" imgW="164885" imgH="164885" progId="Equation.DSMT4">
                  <p:embed/>
                  <p:pic>
                    <p:nvPicPr>
                      <p:cNvPr id="0" name="Picture 1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91400" y="2667003"/>
                        <a:ext cx="533400" cy="533455"/>
                      </a:xfrm>
                      <a:prstGeom prst="rect">
                        <a:avLst/>
                      </a:prstGeom>
                      <a:solidFill>
                        <a:srgbClr val="FFFFFF"/>
                      </a:solidFill>
                    </p:spPr>
                  </p:pic>
                </p:oleObj>
              </mc:Fallback>
            </mc:AlternateContent>
          </a:graphicData>
        </a:graphic>
      </p:graphicFrame>
      <p:graphicFrame>
        <p:nvGraphicFramePr>
          <p:cNvPr id="1027" name="Object 37"/>
          <p:cNvGraphicFramePr>
            <a:graphicFrameLocks noChangeAspect="1"/>
          </p:cNvGraphicFramePr>
          <p:nvPr/>
        </p:nvGraphicFramePr>
        <p:xfrm>
          <a:off x="2970720" y="5715000"/>
          <a:ext cx="3202560" cy="653829"/>
        </p:xfrm>
        <a:graphic>
          <a:graphicData uri="http://schemas.openxmlformats.org/presentationml/2006/ole">
            <mc:AlternateContent xmlns:mc="http://schemas.openxmlformats.org/markup-compatibility/2006">
              <mc:Choice xmlns:v="urn:schemas-microsoft-com:vml" Requires="v">
                <p:oleObj spid="_x0000_s55667" name="Equation" r:id="rId6" imgW="575059" imgH="119493" progId="Equation.DSMT4">
                  <p:embed/>
                </p:oleObj>
              </mc:Choice>
              <mc:Fallback>
                <p:oleObj name="Equation" r:id="rId6" imgW="575059" imgH="119493" progId="Equation.DSMT4">
                  <p:embed/>
                  <p:pic>
                    <p:nvPicPr>
                      <p:cNvPr id="0" name="Picture 1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970720" y="5715000"/>
                        <a:ext cx="3202560" cy="653829"/>
                      </a:xfrm>
                      <a:prstGeom prst="rect">
                        <a:avLst/>
                      </a:prstGeom>
                      <a:solidFill>
                        <a:srgbClr val="FFFFFF"/>
                      </a:solidFill>
                    </p:spPr>
                  </p:pic>
                </p:oleObj>
              </mc:Fallback>
            </mc:AlternateContent>
          </a:graphicData>
        </a:graphic>
      </p:graphicFrame>
      <p:graphicFrame>
        <p:nvGraphicFramePr>
          <p:cNvPr id="1028" name="Object 39"/>
          <p:cNvGraphicFramePr>
            <a:graphicFrameLocks noChangeAspect="1"/>
          </p:cNvGraphicFramePr>
          <p:nvPr/>
        </p:nvGraphicFramePr>
        <p:xfrm>
          <a:off x="7391400" y="3447896"/>
          <a:ext cx="533400" cy="590704"/>
        </p:xfrm>
        <a:graphic>
          <a:graphicData uri="http://schemas.openxmlformats.org/presentationml/2006/ole">
            <mc:AlternateContent xmlns:mc="http://schemas.openxmlformats.org/markup-compatibility/2006">
              <mc:Choice xmlns:v="urn:schemas-microsoft-com:vml" Requires="v">
                <p:oleObj spid="_x0000_s55668" name="Equation" r:id="rId8" imgW="177569" imgH="202936" progId="Equation.DSMT4">
                  <p:embed/>
                </p:oleObj>
              </mc:Choice>
              <mc:Fallback>
                <p:oleObj name="Equation" r:id="rId8" imgW="177569" imgH="202936" progId="Equation.DSMT4">
                  <p:embed/>
                  <p:pic>
                    <p:nvPicPr>
                      <p:cNvPr id="0" name="Picture 1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91400" y="3447896"/>
                        <a:ext cx="533400" cy="590704"/>
                      </a:xfrm>
                      <a:prstGeom prst="rect">
                        <a:avLst/>
                      </a:prstGeom>
                      <a:solidFill>
                        <a:srgbClr val="FFFFFF"/>
                      </a:solidFill>
                    </p:spPr>
                  </p:pic>
                </p:oleObj>
              </mc:Fallback>
            </mc:AlternateContent>
          </a:graphicData>
        </a:graphic>
      </p:graphicFrame>
      <p:graphicFrame>
        <p:nvGraphicFramePr>
          <p:cNvPr id="1029" name="Object 41"/>
          <p:cNvGraphicFramePr>
            <a:graphicFrameLocks noChangeAspect="1"/>
          </p:cNvGraphicFramePr>
          <p:nvPr/>
        </p:nvGraphicFramePr>
        <p:xfrm>
          <a:off x="7393835" y="4321285"/>
          <a:ext cx="528539" cy="555515"/>
        </p:xfrm>
        <a:graphic>
          <a:graphicData uri="http://schemas.openxmlformats.org/presentationml/2006/ole">
            <mc:AlternateContent xmlns:mc="http://schemas.openxmlformats.org/markup-compatibility/2006">
              <mc:Choice xmlns:v="urn:schemas-microsoft-com:vml" Requires="v">
                <p:oleObj spid="_x0000_s55669" name="Equation" r:id="rId10" imgW="190417" imgH="203112" progId="Equation.DSMT4">
                  <p:embed/>
                </p:oleObj>
              </mc:Choice>
              <mc:Fallback>
                <p:oleObj name="Equation" r:id="rId10" imgW="190417" imgH="203112" progId="Equation.DSMT4">
                  <p:embed/>
                  <p:pic>
                    <p:nvPicPr>
                      <p:cNvPr id="0" name="Picture 113"/>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393835" y="4321285"/>
                        <a:ext cx="528539" cy="555515"/>
                      </a:xfrm>
                      <a:prstGeom prst="rect">
                        <a:avLst/>
                      </a:prstGeom>
                      <a:solidFill>
                        <a:srgbClr val="FFFFFF"/>
                      </a:solidFill>
                    </p:spPr>
                  </p:pic>
                </p:oleObj>
              </mc:Fallback>
            </mc:AlternateContent>
          </a:graphicData>
        </a:graphic>
      </p:graphicFrame>
      <p:sp>
        <p:nvSpPr>
          <p:cNvPr id="10" name="Title 9"/>
          <p:cNvSpPr>
            <a:spLocks noGrp="1"/>
          </p:cNvSpPr>
          <p:nvPr>
            <p:ph type="title"/>
          </p:nvPr>
        </p:nvSpPr>
        <p:spPr>
          <a:xfrm>
            <a:off x="381000" y="304800"/>
            <a:ext cx="8229600" cy="1252728"/>
          </a:xfrm>
        </p:spPr>
        <p:txBody>
          <a:bodyPr>
            <a:noAutofit/>
          </a:bodyPr>
          <a:lstStyle/>
          <a:p>
            <a:r>
              <a:rPr lang="ru-RU" sz="3200" dirty="0" smtClean="0"/>
              <a:t>Для исследования природы РСА контрастов необходима информация о поле течений.</a:t>
            </a:r>
            <a:r>
              <a:rPr lang="en-US" sz="3200" dirty="0" smtClean="0"/>
              <a:t/>
            </a:r>
            <a:br>
              <a:rPr lang="en-US" sz="3200" dirty="0" smtClean="0"/>
            </a:br>
            <a:r>
              <a:rPr lang="ru-RU" sz="2400" b="1" dirty="0" smtClean="0"/>
              <a:t>Восстановление течений по полям ТПО </a:t>
            </a:r>
            <a:endParaRPr lang="en-US" sz="2400" b="1"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6" name="TextBox 5"/>
          <p:cNvSpPr txBox="1">
            <a:spLocks noChangeArrowheads="1"/>
          </p:cNvSpPr>
          <p:nvPr/>
        </p:nvSpPr>
        <p:spPr bwMode="auto">
          <a:xfrm>
            <a:off x="197280" y="1031149"/>
            <a:ext cx="8749440" cy="2053526"/>
          </a:xfrm>
          <a:prstGeom prst="rect">
            <a:avLst/>
          </a:prstGeom>
          <a:noFill/>
          <a:ln w="9525">
            <a:noFill/>
            <a:miter lim="800000"/>
            <a:headEnd/>
            <a:tailEnd/>
          </a:ln>
        </p:spPr>
        <p:txBody>
          <a:bodyPr lIns="82945" tIns="41473" rIns="82945" bIns="41473">
            <a:spAutoFit/>
          </a:bodyPr>
          <a:lstStyle/>
          <a:p>
            <a:r>
              <a:rPr lang="ru-RU" sz="2200" b="1" dirty="0"/>
              <a:t>Поле квазигеострофического течения (КГТ)</a:t>
            </a:r>
            <a:br>
              <a:rPr lang="ru-RU" sz="2200" b="1" dirty="0"/>
            </a:br>
            <a:r>
              <a:rPr lang="en-US" sz="2200" dirty="0" err="1" smtClean="0"/>
              <a:t>Isern-Fontanet</a:t>
            </a:r>
            <a:r>
              <a:rPr lang="en-US" sz="2200" dirty="0" smtClean="0"/>
              <a:t> </a:t>
            </a:r>
            <a:r>
              <a:rPr lang="en-US" sz="2200" dirty="0"/>
              <a:t>et al., 2008 </a:t>
            </a:r>
            <a:r>
              <a:rPr lang="ru-RU" sz="2200" dirty="0"/>
              <a:t> предложили подход для восстановления полей компонент скоростей течения по изображению ТПО на масштабах 30 - 300 км</a:t>
            </a:r>
          </a:p>
          <a:p>
            <a:endParaRPr lang="ru-RU" b="1" dirty="0"/>
          </a:p>
          <a:p>
            <a:r>
              <a:rPr lang="ru-RU" sz="2200" b="1" dirty="0"/>
              <a:t>Связь функции тока КГТ и ТПО в Фурье пространстве:</a:t>
            </a:r>
          </a:p>
        </p:txBody>
      </p:sp>
      <p:grpSp>
        <p:nvGrpSpPr>
          <p:cNvPr id="2" name="Группа 46"/>
          <p:cNvGrpSpPr>
            <a:grpSpLocks/>
          </p:cNvGrpSpPr>
          <p:nvPr/>
        </p:nvGrpSpPr>
        <p:grpSpPr bwMode="auto">
          <a:xfrm>
            <a:off x="2574720" y="5049172"/>
            <a:ext cx="3994560" cy="1036909"/>
            <a:chOff x="5352798" y="4279911"/>
            <a:chExt cx="4402422" cy="1143000"/>
          </a:xfrm>
        </p:grpSpPr>
        <p:sp>
          <p:nvSpPr>
            <p:cNvPr id="2067" name="Прямоугольник 30"/>
            <p:cNvSpPr>
              <a:spLocks noChangeArrowheads="1"/>
            </p:cNvSpPr>
            <p:nvPr/>
          </p:nvSpPr>
          <p:spPr bwMode="auto">
            <a:xfrm rot="10800000">
              <a:off x="5352798" y="4279911"/>
              <a:ext cx="4402422" cy="1143000"/>
            </a:xfrm>
            <a:prstGeom prst="rect">
              <a:avLst/>
            </a:prstGeom>
            <a:solidFill>
              <a:srgbClr val="00B0F0"/>
            </a:solidFill>
            <a:ln w="25400" algn="ctr">
              <a:solidFill>
                <a:srgbClr val="FF0000"/>
              </a:solidFill>
              <a:round/>
              <a:headEnd/>
              <a:tailEnd/>
            </a:ln>
          </p:spPr>
          <p:txBody>
            <a:bodyPr/>
            <a:lstStyle/>
            <a:p>
              <a:endParaRPr lang="ru-RU"/>
            </a:p>
          </p:txBody>
        </p:sp>
        <p:graphicFrame>
          <p:nvGraphicFramePr>
            <p:cNvPr id="2054" name="Object 26"/>
            <p:cNvGraphicFramePr>
              <a:graphicFrameLocks noChangeAspect="1"/>
            </p:cNvGraphicFramePr>
            <p:nvPr/>
          </p:nvGraphicFramePr>
          <p:xfrm>
            <a:off x="5702197" y="4565661"/>
            <a:ext cx="3554549" cy="785812"/>
          </p:xfrm>
          <a:graphic>
            <a:graphicData uri="http://schemas.openxmlformats.org/presentationml/2006/ole">
              <mc:AlternateContent xmlns:mc="http://schemas.openxmlformats.org/markup-compatibility/2006">
                <mc:Choice xmlns:v="urn:schemas-microsoft-com:vml" Requires="v">
                  <p:oleObj spid="_x0000_s56782" name="Equation" r:id="rId4" imgW="1981200" imgH="431800" progId="Equation.DSMT4">
                    <p:embed/>
                  </p:oleObj>
                </mc:Choice>
                <mc:Fallback>
                  <p:oleObj name="Equation" r:id="rId4" imgW="1981200" imgH="431800" progId="Equation.DSMT4">
                    <p:embed/>
                    <p:pic>
                      <p:nvPicPr>
                        <p:cNvPr id="0" name="Picture 13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02197" y="4565661"/>
                          <a:ext cx="3554549" cy="7858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8" name="Прямоугольник 26"/>
            <p:cNvSpPr>
              <a:spLocks noChangeArrowheads="1"/>
            </p:cNvSpPr>
            <p:nvPr/>
          </p:nvSpPr>
          <p:spPr bwMode="auto">
            <a:xfrm>
              <a:off x="5886990" y="4279911"/>
              <a:ext cx="2959537" cy="407120"/>
            </a:xfrm>
            <a:prstGeom prst="rect">
              <a:avLst/>
            </a:prstGeom>
            <a:noFill/>
            <a:ln w="9525">
              <a:noFill/>
              <a:miter lim="800000"/>
              <a:headEnd/>
              <a:tailEnd/>
            </a:ln>
          </p:spPr>
          <p:txBody>
            <a:bodyPr wrap="none">
              <a:spAutoFit/>
            </a:bodyPr>
            <a:lstStyle/>
            <a:p>
              <a:r>
                <a:rPr lang="ru-RU" b="1"/>
                <a:t>Завихренность поля КГТ</a:t>
              </a:r>
            </a:p>
          </p:txBody>
        </p:sp>
      </p:grpSp>
      <p:grpSp>
        <p:nvGrpSpPr>
          <p:cNvPr id="3" name="Группа 47"/>
          <p:cNvGrpSpPr>
            <a:grpSpLocks/>
          </p:cNvGrpSpPr>
          <p:nvPr/>
        </p:nvGrpSpPr>
        <p:grpSpPr bwMode="auto">
          <a:xfrm>
            <a:off x="2332800" y="3151054"/>
            <a:ext cx="4478400" cy="907295"/>
            <a:chOff x="142877" y="3708399"/>
            <a:chExt cx="4936614" cy="1000137"/>
          </a:xfrm>
        </p:grpSpPr>
        <p:sp>
          <p:nvSpPr>
            <p:cNvPr id="2065" name="Прямоугольник 30"/>
            <p:cNvSpPr>
              <a:spLocks noChangeArrowheads="1"/>
            </p:cNvSpPr>
            <p:nvPr/>
          </p:nvSpPr>
          <p:spPr bwMode="auto">
            <a:xfrm>
              <a:off x="142877" y="3708411"/>
              <a:ext cx="4930403" cy="1000125"/>
            </a:xfrm>
            <a:prstGeom prst="rect">
              <a:avLst/>
            </a:prstGeom>
            <a:solidFill>
              <a:schemeClr val="bg1"/>
            </a:solidFill>
            <a:ln w="25400" algn="ctr">
              <a:solidFill>
                <a:srgbClr val="FF0000"/>
              </a:solidFill>
              <a:round/>
              <a:headEnd/>
              <a:tailEnd/>
            </a:ln>
          </p:spPr>
          <p:txBody>
            <a:bodyPr/>
            <a:lstStyle/>
            <a:p>
              <a:endParaRPr lang="ru-RU"/>
            </a:p>
          </p:txBody>
        </p:sp>
        <p:graphicFrame>
          <p:nvGraphicFramePr>
            <p:cNvPr id="2053" name="Object 1"/>
            <p:cNvGraphicFramePr>
              <a:graphicFrameLocks noChangeAspect="1"/>
            </p:cNvGraphicFramePr>
            <p:nvPr/>
          </p:nvGraphicFramePr>
          <p:xfrm>
            <a:off x="229838" y="3922723"/>
            <a:ext cx="4849653" cy="785813"/>
          </p:xfrm>
          <a:graphic>
            <a:graphicData uri="http://schemas.openxmlformats.org/presentationml/2006/ole">
              <mc:AlternateContent xmlns:mc="http://schemas.openxmlformats.org/markup-compatibility/2006">
                <mc:Choice xmlns:v="urn:schemas-microsoft-com:vml" Requires="v">
                  <p:oleObj spid="_x0000_s56783" name="Equation" r:id="rId6" imgW="2705100" imgH="469900" progId="Equation.DSMT4">
                    <p:embed/>
                  </p:oleObj>
                </mc:Choice>
                <mc:Fallback>
                  <p:oleObj name="Equation" r:id="rId6" imgW="2705100" imgH="469900" progId="Equation.DSMT4">
                    <p:embed/>
                    <p:pic>
                      <p:nvPicPr>
                        <p:cNvPr id="0" name="Picture 13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29838" y="3922723"/>
                          <a:ext cx="4849653" cy="785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066" name="Прямоугольник 35"/>
            <p:cNvSpPr>
              <a:spLocks noChangeArrowheads="1"/>
            </p:cNvSpPr>
            <p:nvPr/>
          </p:nvSpPr>
          <p:spPr bwMode="auto">
            <a:xfrm>
              <a:off x="1111222" y="3708399"/>
              <a:ext cx="2265669" cy="407125"/>
            </a:xfrm>
            <a:prstGeom prst="rect">
              <a:avLst/>
            </a:prstGeom>
            <a:noFill/>
            <a:ln w="9525">
              <a:noFill/>
              <a:miter lim="800000"/>
              <a:headEnd/>
              <a:tailEnd/>
            </a:ln>
          </p:spPr>
          <p:txBody>
            <a:bodyPr wrap="none">
              <a:spAutoFit/>
            </a:bodyPr>
            <a:lstStyle/>
            <a:p>
              <a:r>
                <a:rPr lang="ru-RU" b="1">
                  <a:solidFill>
                    <a:schemeClr val="tx1"/>
                  </a:solidFill>
                </a:rPr>
                <a:t>функция тока КГТ </a:t>
              </a:r>
              <a:endParaRPr lang="ru-RU"/>
            </a:p>
          </p:txBody>
        </p:sp>
      </p:grpSp>
      <p:sp>
        <p:nvSpPr>
          <p:cNvPr id="2059" name="Rectangle 14"/>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graphicFrame>
        <p:nvGraphicFramePr>
          <p:cNvPr id="2050" name="Object 13"/>
          <p:cNvGraphicFramePr>
            <a:graphicFrameLocks noChangeAspect="1"/>
          </p:cNvGraphicFramePr>
          <p:nvPr/>
        </p:nvGraphicFramePr>
        <p:xfrm>
          <a:off x="3150720" y="6215693"/>
          <a:ext cx="2842560" cy="326915"/>
        </p:xfrm>
        <a:graphic>
          <a:graphicData uri="http://schemas.openxmlformats.org/presentationml/2006/ole">
            <mc:AlternateContent xmlns:mc="http://schemas.openxmlformats.org/markup-compatibility/2006">
              <mc:Choice xmlns:v="urn:schemas-microsoft-com:vml" Requires="v">
                <p:oleObj spid="_x0000_s56784" name="Equation" r:id="rId8" imgW="645943" imgH="74057" progId="Equation.DSMT4">
                  <p:embed/>
                </p:oleObj>
              </mc:Choice>
              <mc:Fallback>
                <p:oleObj name="Equation" r:id="rId8" imgW="645943" imgH="74057" progId="Equation.DSMT4">
                  <p:embed/>
                  <p:pic>
                    <p:nvPicPr>
                      <p:cNvPr id="0" name="Picture 13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150720" y="6215693"/>
                        <a:ext cx="2842560" cy="326915"/>
                      </a:xfrm>
                      <a:prstGeom prst="rect">
                        <a:avLst/>
                      </a:prstGeom>
                      <a:solidFill>
                        <a:srgbClr val="FFFFFF"/>
                      </a:solidFill>
                    </p:spPr>
                  </p:pic>
                </p:oleObj>
              </mc:Fallback>
            </mc:AlternateContent>
          </a:graphicData>
        </a:graphic>
      </p:graphicFrame>
      <p:sp>
        <p:nvSpPr>
          <p:cNvPr id="2060" name="Rectangle 23"/>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sp>
        <p:nvSpPr>
          <p:cNvPr id="2061" name="TextBox 5"/>
          <p:cNvSpPr txBox="1">
            <a:spLocks noChangeArrowheads="1"/>
          </p:cNvSpPr>
          <p:nvPr/>
        </p:nvSpPr>
        <p:spPr bwMode="auto">
          <a:xfrm>
            <a:off x="165601" y="4077069"/>
            <a:ext cx="8781120" cy="422310"/>
          </a:xfrm>
          <a:prstGeom prst="rect">
            <a:avLst/>
          </a:prstGeom>
          <a:noFill/>
          <a:ln w="9525">
            <a:noFill/>
            <a:miter lim="800000"/>
            <a:headEnd/>
            <a:tailEnd/>
          </a:ln>
        </p:spPr>
        <p:txBody>
          <a:bodyPr lIns="82945" tIns="41473" rIns="82945" bIns="41473">
            <a:spAutoFit/>
          </a:bodyPr>
          <a:lstStyle/>
          <a:p>
            <a:r>
              <a:rPr lang="ru-RU" sz="2200" b="1" dirty="0"/>
              <a:t>Таким образом, определив скорость КГТ через функцию тока,</a:t>
            </a:r>
          </a:p>
        </p:txBody>
      </p:sp>
      <p:sp>
        <p:nvSpPr>
          <p:cNvPr id="2062" name="Rectangle 25"/>
          <p:cNvSpPr>
            <a:spLocks noChangeArrowheads="1"/>
          </p:cNvSpPr>
          <p:nvPr/>
        </p:nvSpPr>
        <p:spPr bwMode="auto">
          <a:xfrm>
            <a:off x="4" y="4"/>
            <a:ext cx="167575" cy="360755"/>
          </a:xfrm>
          <a:prstGeom prst="rect">
            <a:avLst/>
          </a:prstGeom>
          <a:noFill/>
          <a:ln w="9525">
            <a:noFill/>
            <a:miter lim="800000"/>
            <a:headEnd/>
            <a:tailEnd/>
          </a:ln>
        </p:spPr>
        <p:txBody>
          <a:bodyPr wrap="none" lIns="82945" tIns="41473" rIns="82945" bIns="41473" anchor="ctr">
            <a:spAutoFit/>
          </a:bodyPr>
          <a:lstStyle/>
          <a:p>
            <a:endParaRPr lang="ru-RU"/>
          </a:p>
        </p:txBody>
      </p:sp>
      <p:grpSp>
        <p:nvGrpSpPr>
          <p:cNvPr id="4" name="Группа 56"/>
          <p:cNvGrpSpPr>
            <a:grpSpLocks/>
          </p:cNvGrpSpPr>
          <p:nvPr/>
        </p:nvGrpSpPr>
        <p:grpSpPr bwMode="auto">
          <a:xfrm>
            <a:off x="434881" y="4465903"/>
            <a:ext cx="8154720" cy="495794"/>
            <a:chOff x="478677" y="5280028"/>
            <a:chExt cx="8990791" cy="545735"/>
          </a:xfrm>
        </p:grpSpPr>
        <p:graphicFrame>
          <p:nvGraphicFramePr>
            <p:cNvPr id="2051" name="Object 22"/>
            <p:cNvGraphicFramePr>
              <a:graphicFrameLocks noChangeAspect="1"/>
            </p:cNvGraphicFramePr>
            <p:nvPr/>
          </p:nvGraphicFramePr>
          <p:xfrm>
            <a:off x="478677" y="5280028"/>
            <a:ext cx="1920875" cy="468312"/>
          </p:xfrm>
          <a:graphic>
            <a:graphicData uri="http://schemas.openxmlformats.org/presentationml/2006/ole">
              <mc:AlternateContent xmlns:mc="http://schemas.openxmlformats.org/markup-compatibility/2006">
                <mc:Choice xmlns:v="urn:schemas-microsoft-com:vml" Requires="v">
                  <p:oleObj spid="_x0000_s56785" name="Equation" r:id="rId10" imgW="617990" imgH="152762" progId="Equation.DSMT4">
                    <p:embed/>
                  </p:oleObj>
                </mc:Choice>
                <mc:Fallback>
                  <p:oleObj name="Equation" r:id="rId10" imgW="617990" imgH="152762" progId="Equation.DSMT4">
                    <p:embed/>
                    <p:pic>
                      <p:nvPicPr>
                        <p:cNvPr id="0" name="Picture 14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8677" y="5280028"/>
                          <a:ext cx="1920875" cy="468312"/>
                        </a:xfrm>
                        <a:prstGeom prst="rect">
                          <a:avLst/>
                        </a:prstGeom>
                        <a:solidFill>
                          <a:srgbClr val="FFFFFF"/>
                        </a:solidFill>
                      </p:spPr>
                    </p:pic>
                  </p:oleObj>
                </mc:Fallback>
              </mc:AlternateContent>
            </a:graphicData>
          </a:graphic>
        </p:graphicFrame>
        <p:graphicFrame>
          <p:nvGraphicFramePr>
            <p:cNvPr id="2052" name="Object 24"/>
            <p:cNvGraphicFramePr>
              <a:graphicFrameLocks noChangeAspect="1"/>
            </p:cNvGraphicFramePr>
            <p:nvPr/>
          </p:nvGraphicFramePr>
          <p:xfrm>
            <a:off x="6518306" y="5348301"/>
            <a:ext cx="2951162" cy="431800"/>
          </p:xfrm>
          <a:graphic>
            <a:graphicData uri="http://schemas.openxmlformats.org/presentationml/2006/ole">
              <mc:AlternateContent xmlns:mc="http://schemas.openxmlformats.org/markup-compatibility/2006">
                <mc:Choice xmlns:v="urn:schemas-microsoft-com:vml" Requires="v">
                  <p:oleObj spid="_x0000_s56786" name="Equation" r:id="rId12" imgW="628111" imgH="91919" progId="Equation.DSMT4">
                    <p:embed/>
                  </p:oleObj>
                </mc:Choice>
                <mc:Fallback>
                  <p:oleObj name="Equation" r:id="rId12" imgW="628111" imgH="91919" progId="Equation.DSMT4">
                    <p:embed/>
                    <p:pic>
                      <p:nvPicPr>
                        <p:cNvPr id="0" name="Picture 141"/>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6518306" y="5348301"/>
                          <a:ext cx="2951162" cy="431800"/>
                        </a:xfrm>
                        <a:prstGeom prst="rect">
                          <a:avLst/>
                        </a:prstGeom>
                        <a:solidFill>
                          <a:srgbClr val="FFFFFF"/>
                        </a:solidFill>
                      </p:spPr>
                    </p:pic>
                  </p:oleObj>
                </mc:Fallback>
              </mc:AlternateContent>
            </a:graphicData>
          </a:graphic>
        </p:graphicFrame>
        <p:sp>
          <p:nvSpPr>
            <p:cNvPr id="2064" name="Прямоугольник 54"/>
            <p:cNvSpPr>
              <a:spLocks noChangeArrowheads="1"/>
            </p:cNvSpPr>
            <p:nvPr/>
          </p:nvSpPr>
          <p:spPr bwMode="auto">
            <a:xfrm>
              <a:off x="2542428" y="5351473"/>
              <a:ext cx="3529756" cy="474290"/>
            </a:xfrm>
            <a:prstGeom prst="rect">
              <a:avLst/>
            </a:prstGeom>
            <a:noFill/>
            <a:ln w="9525">
              <a:noFill/>
              <a:miter lim="800000"/>
              <a:headEnd/>
              <a:tailEnd/>
            </a:ln>
          </p:spPr>
          <p:txBody>
            <a:bodyPr wrap="none">
              <a:spAutoFit/>
            </a:bodyPr>
            <a:lstStyle/>
            <a:p>
              <a:r>
                <a:rPr lang="ru-RU" sz="2200" b="1" dirty="0"/>
                <a:t>или в физическом пр-ве </a:t>
              </a:r>
              <a:endParaRPr lang="ru-RU" sz="2200" dirty="0"/>
            </a:p>
          </p:txBody>
        </p:sp>
      </p:grpSp>
      <p:sp>
        <p:nvSpPr>
          <p:cNvPr id="21" name="Title 20"/>
          <p:cNvSpPr>
            <a:spLocks noGrp="1"/>
          </p:cNvSpPr>
          <p:nvPr>
            <p:ph type="title"/>
          </p:nvPr>
        </p:nvSpPr>
        <p:spPr>
          <a:xfrm>
            <a:off x="457200" y="76200"/>
            <a:ext cx="8229600" cy="1252728"/>
          </a:xfrm>
        </p:spPr>
        <p:txBody>
          <a:bodyPr>
            <a:noAutofit/>
          </a:bodyPr>
          <a:lstStyle/>
          <a:p>
            <a:r>
              <a:rPr lang="ru-RU" sz="2800" dirty="0" smtClean="0"/>
              <a:t>Восстановление поверхностных течений океана по данным поверхностной температуры (ТПО)</a:t>
            </a:r>
            <a:endParaRPr lang="ru-RU" sz="2800" dirty="0"/>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1"/>
          <p:cNvPicPr>
            <a:picLocks noChangeAspect="1" noChangeArrowheads="1"/>
          </p:cNvPicPr>
          <p:nvPr/>
        </p:nvPicPr>
        <p:blipFill>
          <a:blip r:embed="rId4"/>
          <a:srcRect/>
          <a:stretch>
            <a:fillRect/>
          </a:stretch>
        </p:blipFill>
        <p:spPr bwMode="auto">
          <a:xfrm>
            <a:off x="3077281" y="1447803"/>
            <a:ext cx="6066720" cy="5471135"/>
          </a:xfrm>
          <a:prstGeom prst="rect">
            <a:avLst/>
          </a:prstGeom>
          <a:noFill/>
          <a:ln w="9525">
            <a:noFill/>
            <a:round/>
            <a:headEnd/>
            <a:tailEnd/>
          </a:ln>
        </p:spPr>
      </p:pic>
      <p:pic>
        <p:nvPicPr>
          <p:cNvPr id="3076" name="Picture 3"/>
          <p:cNvPicPr>
            <a:picLocks noChangeAspect="1" noChangeArrowheads="1"/>
          </p:cNvPicPr>
          <p:nvPr/>
        </p:nvPicPr>
        <p:blipFill>
          <a:blip r:embed="rId5"/>
          <a:srcRect/>
          <a:stretch>
            <a:fillRect/>
          </a:stretch>
        </p:blipFill>
        <p:spPr bwMode="auto">
          <a:xfrm>
            <a:off x="0" y="0"/>
            <a:ext cx="2980800" cy="2713245"/>
          </a:xfrm>
          <a:prstGeom prst="rect">
            <a:avLst/>
          </a:prstGeom>
          <a:noFill/>
          <a:ln w="9525">
            <a:noFill/>
            <a:round/>
            <a:headEnd/>
            <a:tailEnd/>
          </a:ln>
        </p:spPr>
      </p:pic>
      <p:graphicFrame>
        <p:nvGraphicFramePr>
          <p:cNvPr id="3074" name="Object 27"/>
          <p:cNvGraphicFramePr>
            <a:graphicFrameLocks noChangeAspect="1"/>
          </p:cNvGraphicFramePr>
          <p:nvPr/>
        </p:nvGraphicFramePr>
        <p:xfrm>
          <a:off x="737281" y="2780933"/>
          <a:ext cx="1501920" cy="489651"/>
        </p:xfrm>
        <a:graphic>
          <a:graphicData uri="http://schemas.openxmlformats.org/presentationml/2006/ole">
            <mc:AlternateContent xmlns:mc="http://schemas.openxmlformats.org/markup-compatibility/2006">
              <mc:Choice xmlns:v="urn:schemas-microsoft-com:vml" Requires="v">
                <p:oleObj spid="_x0000_s57439" name="Equation" r:id="rId6" imgW="545626" imgH="177646" progId="Equation.DSMT4">
                  <p:embed/>
                </p:oleObj>
              </mc:Choice>
              <mc:Fallback>
                <p:oleObj name="Equation" r:id="rId6" imgW="545626" imgH="177646" progId="Equation.DSMT4">
                  <p:embed/>
                  <p:pic>
                    <p:nvPicPr>
                      <p:cNvPr id="0" name="Picture 2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7281" y="2780933"/>
                        <a:ext cx="1501920" cy="489651"/>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078" name="Прямоугольник 59"/>
          <p:cNvSpPr>
            <a:spLocks noChangeArrowheads="1"/>
          </p:cNvSpPr>
          <p:nvPr/>
        </p:nvSpPr>
        <p:spPr bwMode="auto">
          <a:xfrm>
            <a:off x="295200" y="3234580"/>
            <a:ext cx="2981400" cy="3684742"/>
          </a:xfrm>
          <a:prstGeom prst="rect">
            <a:avLst/>
          </a:prstGeom>
          <a:noFill/>
          <a:ln w="9525">
            <a:noFill/>
            <a:miter lim="800000"/>
            <a:headEnd/>
            <a:tailEnd/>
          </a:ln>
        </p:spPr>
        <p:txBody>
          <a:bodyPr wrap="square" lIns="82945" tIns="41473" rIns="82945" bIns="41473">
            <a:spAutoFit/>
          </a:bodyPr>
          <a:lstStyle/>
          <a:p>
            <a:r>
              <a:rPr lang="ru-RU" b="1" dirty="0"/>
              <a:t>КГТ бездивергентны. Однако,  дивергенция течений оказывает определяющее влияние на формирование их проявлений на РСА изображениях.</a:t>
            </a:r>
          </a:p>
          <a:p>
            <a:r>
              <a:rPr lang="ru-RU" dirty="0"/>
              <a:t>(</a:t>
            </a:r>
            <a:r>
              <a:rPr lang="en-US" dirty="0"/>
              <a:t>Kudryavtsev et al., JGR, 2005</a:t>
            </a:r>
            <a:r>
              <a:rPr lang="ru-RU" dirty="0"/>
              <a:t>)</a:t>
            </a:r>
          </a:p>
          <a:p>
            <a:r>
              <a:rPr lang="ru-RU" b="1" dirty="0"/>
              <a:t>Для дальнейшего анализа необходимо определить агеострофические течения.</a:t>
            </a:r>
          </a:p>
          <a:p>
            <a:endParaRPr lang="ru-RU" b="1" dirty="0"/>
          </a:p>
        </p:txBody>
      </p:sp>
      <p:sp>
        <p:nvSpPr>
          <p:cNvPr id="7" name="Title 6"/>
          <p:cNvSpPr>
            <a:spLocks noGrp="1"/>
          </p:cNvSpPr>
          <p:nvPr>
            <p:ph type="title"/>
          </p:nvPr>
        </p:nvSpPr>
        <p:spPr>
          <a:xfrm>
            <a:off x="2980800" y="195072"/>
            <a:ext cx="6010800" cy="1252728"/>
          </a:xfrm>
        </p:spPr>
        <p:txBody>
          <a:bodyPr>
            <a:noAutofit/>
          </a:bodyPr>
          <a:lstStyle/>
          <a:p>
            <a:r>
              <a:rPr lang="ru-RU" sz="2300" dirty="0" smtClean="0"/>
              <a:t>Пример восстановления поля завихренности мезомасштабных течений по данным ТПО</a:t>
            </a:r>
            <a:br>
              <a:rPr lang="ru-RU" sz="2300" dirty="0" smtClean="0"/>
            </a:br>
            <a:r>
              <a:rPr lang="ru-RU" sz="2300" dirty="0"/>
              <a:t>(</a:t>
            </a:r>
            <a:r>
              <a:rPr lang="en-US" sz="2300" dirty="0" err="1" smtClean="0"/>
              <a:t>Isern-Fontanet</a:t>
            </a:r>
            <a:r>
              <a:rPr lang="en-US" sz="2300" dirty="0" smtClean="0"/>
              <a:t> </a:t>
            </a:r>
            <a:r>
              <a:rPr lang="en-US" sz="2300" dirty="0"/>
              <a:t>et al., 2008 </a:t>
            </a:r>
            <a:r>
              <a:rPr lang="ru-RU" sz="2300" dirty="0" smtClean="0"/>
              <a:t>)</a:t>
            </a:r>
            <a:endParaRPr lang="en-US" sz="2300" dirty="0"/>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8"/>
          <p:cNvGrpSpPr>
            <a:grpSpLocks/>
          </p:cNvGrpSpPr>
          <p:nvPr/>
        </p:nvGrpSpPr>
        <p:grpSpPr bwMode="auto">
          <a:xfrm>
            <a:off x="712801" y="1813117"/>
            <a:ext cx="3146400" cy="777683"/>
            <a:chOff x="5540374" y="4422775"/>
            <a:chExt cx="3468678" cy="857257"/>
          </a:xfrm>
        </p:grpSpPr>
        <p:sp>
          <p:nvSpPr>
            <p:cNvPr id="23" name="Прямоугольник 30"/>
            <p:cNvSpPr>
              <a:spLocks noChangeArrowheads="1"/>
            </p:cNvSpPr>
            <p:nvPr/>
          </p:nvSpPr>
          <p:spPr bwMode="auto">
            <a:xfrm rot="10800000">
              <a:off x="5540374" y="4422775"/>
              <a:ext cx="3468678" cy="857257"/>
            </a:xfrm>
            <a:prstGeom prst="rect">
              <a:avLst/>
            </a:prstGeom>
            <a:solidFill>
              <a:schemeClr val="bg1">
                <a:lumMod val="75000"/>
              </a:schemeClr>
            </a:solidFill>
            <a:ln w="25400" algn="ctr">
              <a:solidFill>
                <a:srgbClr val="FF0000"/>
              </a:solidFill>
              <a:round/>
              <a:headEnd/>
              <a:tailEnd/>
            </a:ln>
          </p:spPr>
          <p:txBody>
            <a:bodyPr/>
            <a:lstStyle/>
            <a:p>
              <a:pPr>
                <a:buFont typeface="Times New Roman" pitchFamily="16" charset="0"/>
                <a:buNone/>
                <a:defRPr/>
              </a:pPr>
              <a:endParaRPr lang="ru-RU">
                <a:ea typeface="+mn-ea"/>
              </a:endParaRPr>
            </a:p>
          </p:txBody>
        </p:sp>
        <p:graphicFrame>
          <p:nvGraphicFramePr>
            <p:cNvPr id="4099" name="Object 4"/>
            <p:cNvGraphicFramePr>
              <a:graphicFrameLocks noChangeAspect="1"/>
            </p:cNvGraphicFramePr>
            <p:nvPr/>
          </p:nvGraphicFramePr>
          <p:xfrm>
            <a:off x="5646732" y="4708540"/>
            <a:ext cx="3173414" cy="539751"/>
          </p:xfrm>
          <a:graphic>
            <a:graphicData uri="http://schemas.openxmlformats.org/presentationml/2006/ole">
              <mc:AlternateContent xmlns:mc="http://schemas.openxmlformats.org/markup-compatibility/2006">
                <mc:Choice xmlns:v="urn:schemas-microsoft-com:vml" Requires="v">
                  <p:oleObj spid="_x0000_s58646" name="Equation" r:id="rId4" imgW="1497950" imgH="253890" progId="Equation.DSMT4">
                    <p:embed/>
                  </p:oleObj>
                </mc:Choice>
                <mc:Fallback>
                  <p:oleObj name="Equation" r:id="rId4" imgW="1497950" imgH="253890" progId="Equation.DSMT4">
                    <p:embed/>
                    <p:pic>
                      <p:nvPicPr>
                        <p:cNvPr id="0" name="Picture 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6732" y="4708540"/>
                          <a:ext cx="3173414" cy="539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4" name="Прямоугольник 26"/>
            <p:cNvSpPr>
              <a:spLocks noChangeArrowheads="1"/>
            </p:cNvSpPr>
            <p:nvPr/>
          </p:nvSpPr>
          <p:spPr bwMode="auto">
            <a:xfrm>
              <a:off x="6153150" y="4422775"/>
              <a:ext cx="2075041" cy="407123"/>
            </a:xfrm>
            <a:prstGeom prst="rect">
              <a:avLst/>
            </a:prstGeom>
            <a:noFill/>
            <a:ln w="9525">
              <a:noFill/>
              <a:miter lim="800000"/>
              <a:headEnd/>
              <a:tailEnd/>
            </a:ln>
          </p:spPr>
          <p:txBody>
            <a:bodyPr wrap="none">
              <a:spAutoFit/>
            </a:bodyPr>
            <a:lstStyle/>
            <a:p>
              <a:r>
                <a:rPr lang="ru-RU" b="1" dirty="0"/>
                <a:t>Ветровой дрейф</a:t>
              </a:r>
            </a:p>
          </p:txBody>
        </p:sp>
      </p:grpSp>
      <p:grpSp>
        <p:nvGrpSpPr>
          <p:cNvPr id="3" name="Группа 27"/>
          <p:cNvGrpSpPr>
            <a:grpSpLocks/>
          </p:cNvGrpSpPr>
          <p:nvPr/>
        </p:nvGrpSpPr>
        <p:grpSpPr bwMode="auto">
          <a:xfrm>
            <a:off x="2628000" y="3104968"/>
            <a:ext cx="3888000" cy="1034029"/>
            <a:chOff x="539750" y="4137021"/>
            <a:chExt cx="4286309" cy="1139829"/>
          </a:xfrm>
        </p:grpSpPr>
        <p:sp>
          <p:nvSpPr>
            <p:cNvPr id="4111" name="Прямоугольник 30"/>
            <p:cNvSpPr>
              <a:spLocks noChangeArrowheads="1"/>
            </p:cNvSpPr>
            <p:nvPr/>
          </p:nvSpPr>
          <p:spPr bwMode="auto">
            <a:xfrm rot="10800000">
              <a:off x="539750" y="4137021"/>
              <a:ext cx="4286309" cy="1071563"/>
            </a:xfrm>
            <a:prstGeom prst="rect">
              <a:avLst/>
            </a:prstGeom>
            <a:solidFill>
              <a:srgbClr val="FFFF00"/>
            </a:solidFill>
            <a:ln w="25400" algn="ctr">
              <a:solidFill>
                <a:srgbClr val="FF0000"/>
              </a:solidFill>
              <a:round/>
              <a:headEnd/>
              <a:tailEnd/>
            </a:ln>
          </p:spPr>
          <p:txBody>
            <a:bodyPr/>
            <a:lstStyle/>
            <a:p>
              <a:endParaRPr lang="ru-RU"/>
            </a:p>
          </p:txBody>
        </p:sp>
        <p:graphicFrame>
          <p:nvGraphicFramePr>
            <p:cNvPr id="4098" name="Object 21"/>
            <p:cNvGraphicFramePr>
              <a:graphicFrameLocks noChangeAspect="1"/>
            </p:cNvGraphicFramePr>
            <p:nvPr/>
          </p:nvGraphicFramePr>
          <p:xfrm>
            <a:off x="546099" y="4356098"/>
            <a:ext cx="4232304" cy="920752"/>
          </p:xfrm>
          <a:graphic>
            <a:graphicData uri="http://schemas.openxmlformats.org/presentationml/2006/ole">
              <mc:AlternateContent xmlns:mc="http://schemas.openxmlformats.org/markup-compatibility/2006">
                <mc:Choice xmlns:v="urn:schemas-microsoft-com:vml" Requires="v">
                  <p:oleObj spid="_x0000_s58647" name="Equation" r:id="rId6" imgW="2400300" imgH="520700" progId="Equation.DSMT4">
                    <p:embed/>
                  </p:oleObj>
                </mc:Choice>
                <mc:Fallback>
                  <p:oleObj name="Equation" r:id="rId6" imgW="2400300" imgH="520700" progId="Equation.DSMT4">
                    <p:embed/>
                    <p:pic>
                      <p:nvPicPr>
                        <p:cNvPr id="0" name="Picture 8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6099" y="4356098"/>
                          <a:ext cx="4232304" cy="92075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4112" name="Прямоугольник 26"/>
            <p:cNvSpPr>
              <a:spLocks noChangeArrowheads="1"/>
            </p:cNvSpPr>
            <p:nvPr/>
          </p:nvSpPr>
          <p:spPr bwMode="auto">
            <a:xfrm>
              <a:off x="866775" y="4137025"/>
              <a:ext cx="3494154" cy="407121"/>
            </a:xfrm>
            <a:prstGeom prst="rect">
              <a:avLst/>
            </a:prstGeom>
            <a:noFill/>
            <a:ln w="9525">
              <a:noFill/>
              <a:miter lim="800000"/>
              <a:headEnd/>
              <a:tailEnd/>
            </a:ln>
          </p:spPr>
          <p:txBody>
            <a:bodyPr wrap="none">
              <a:spAutoFit/>
            </a:bodyPr>
            <a:lstStyle/>
            <a:p>
              <a:r>
                <a:rPr lang="ru-RU" b="1">
                  <a:solidFill>
                    <a:schemeClr val="tx1"/>
                  </a:solidFill>
                </a:rPr>
                <a:t>Взаимодействие Экман + КГТ</a:t>
              </a:r>
            </a:p>
          </p:txBody>
        </p:sp>
      </p:grpSp>
      <p:sp>
        <p:nvSpPr>
          <p:cNvPr id="4104" name="TextBox 31"/>
          <p:cNvSpPr txBox="1">
            <a:spLocks noChangeArrowheads="1"/>
          </p:cNvSpPr>
          <p:nvPr/>
        </p:nvSpPr>
        <p:spPr bwMode="auto">
          <a:xfrm>
            <a:off x="165601" y="4206683"/>
            <a:ext cx="3240000" cy="2022748"/>
          </a:xfrm>
          <a:prstGeom prst="rect">
            <a:avLst/>
          </a:prstGeom>
          <a:noFill/>
          <a:ln w="9525">
            <a:noFill/>
            <a:miter lim="800000"/>
            <a:headEnd/>
            <a:tailEnd/>
          </a:ln>
        </p:spPr>
        <p:txBody>
          <a:bodyPr lIns="82945" tIns="41473" rIns="82945" bIns="41473">
            <a:spAutoFit/>
          </a:bodyPr>
          <a:lstStyle/>
          <a:p>
            <a:r>
              <a:rPr lang="ru-RU" dirty="0"/>
              <a:t>Генерация дивергенции поверхностных течений формируется за счёт взаимодействия ветрового дрейфа и КГТ и привязана к зонам градиентов КГТ завихренности.</a:t>
            </a:r>
          </a:p>
        </p:txBody>
      </p:sp>
      <p:cxnSp>
        <p:nvCxnSpPr>
          <p:cNvPr id="35" name="Прямая со стрелкой 33"/>
          <p:cNvCxnSpPr>
            <a:cxnSpLocks noChangeShapeType="1"/>
            <a:stCxn id="29" idx="2"/>
          </p:cNvCxnSpPr>
          <p:nvPr/>
        </p:nvCxnSpPr>
        <p:spPr bwMode="auto">
          <a:xfrm flipH="1">
            <a:off x="4766409" y="2658779"/>
            <a:ext cx="2008791" cy="446191"/>
          </a:xfrm>
          <a:prstGeom prst="straightConnector1">
            <a:avLst/>
          </a:prstGeom>
          <a:noFill/>
          <a:ln w="63500" algn="ctr">
            <a:solidFill>
              <a:srgbClr val="FF0000"/>
            </a:solidFill>
            <a:round/>
            <a:headEnd/>
            <a:tailEnd type="arrow" w="med" len="med"/>
          </a:ln>
        </p:spPr>
      </p:cxnSp>
      <p:cxnSp>
        <p:nvCxnSpPr>
          <p:cNvPr id="25" name="Прямая со стрелкой 33"/>
          <p:cNvCxnSpPr>
            <a:cxnSpLocks noChangeShapeType="1"/>
            <a:stCxn id="23" idx="1"/>
            <a:endCxn id="29" idx="1"/>
          </p:cNvCxnSpPr>
          <p:nvPr/>
        </p:nvCxnSpPr>
        <p:spPr bwMode="auto">
          <a:xfrm flipV="1">
            <a:off x="3859201" y="2201403"/>
            <a:ext cx="1749599" cy="555"/>
          </a:xfrm>
          <a:prstGeom prst="straightConnector1">
            <a:avLst/>
          </a:prstGeom>
          <a:noFill/>
          <a:ln w="63500" algn="ctr">
            <a:solidFill>
              <a:srgbClr val="FF0000"/>
            </a:solidFill>
            <a:round/>
            <a:headEnd/>
            <a:tailEnd type="arrow" w="med" len="med"/>
          </a:ln>
        </p:spPr>
      </p:cxnSp>
      <p:sp>
        <p:nvSpPr>
          <p:cNvPr id="29" name="Прямоугольник 28"/>
          <p:cNvSpPr/>
          <p:nvPr/>
        </p:nvSpPr>
        <p:spPr>
          <a:xfrm>
            <a:off x="5608800" y="1744026"/>
            <a:ext cx="2332800" cy="914753"/>
          </a:xfrm>
          <a:prstGeom prst="rect">
            <a:avLst/>
          </a:prstGeom>
          <a:solidFill>
            <a:schemeClr val="accent1">
              <a:lumMod val="20000"/>
              <a:lumOff val="80000"/>
            </a:schemeClr>
          </a:solidFill>
          <a:ln w="38100">
            <a:solidFill>
              <a:srgbClr val="00B0F0"/>
            </a:solidFill>
          </a:ln>
        </p:spPr>
        <p:txBody>
          <a:bodyPr lIns="82945" tIns="41473" rIns="82945" bIns="41473">
            <a:spAutoFit/>
          </a:bodyPr>
          <a:lstStyle/>
          <a:p>
            <a:pPr algn="ctr">
              <a:defRPr/>
            </a:pPr>
            <a:r>
              <a:rPr lang="ru-RU" b="1" dirty="0">
                <a:solidFill>
                  <a:schemeClr val="tx1"/>
                </a:solidFill>
              </a:rPr>
              <a:t>Поле геострофических течений</a:t>
            </a:r>
          </a:p>
        </p:txBody>
      </p:sp>
      <p:cxnSp>
        <p:nvCxnSpPr>
          <p:cNvPr id="37" name="Прямая со стрелкой 33"/>
          <p:cNvCxnSpPr>
            <a:cxnSpLocks noChangeShapeType="1"/>
          </p:cNvCxnSpPr>
          <p:nvPr/>
        </p:nvCxnSpPr>
        <p:spPr bwMode="auto">
          <a:xfrm rot="5400000">
            <a:off x="4119077" y="4596244"/>
            <a:ext cx="907295" cy="1440"/>
          </a:xfrm>
          <a:prstGeom prst="straightConnector1">
            <a:avLst/>
          </a:prstGeom>
          <a:noFill/>
          <a:ln w="63500" algn="ctr">
            <a:solidFill>
              <a:srgbClr val="FF0000"/>
            </a:solidFill>
            <a:round/>
            <a:headEnd/>
            <a:tailEnd type="arrow" w="med" len="med"/>
          </a:ln>
        </p:spPr>
      </p:cxnSp>
      <p:grpSp>
        <p:nvGrpSpPr>
          <p:cNvPr id="4" name="Группа 27"/>
          <p:cNvGrpSpPr>
            <a:grpSpLocks/>
          </p:cNvGrpSpPr>
          <p:nvPr/>
        </p:nvGrpSpPr>
        <p:grpSpPr bwMode="auto">
          <a:xfrm>
            <a:off x="3340800" y="5113977"/>
            <a:ext cx="2462400" cy="1166523"/>
            <a:chOff x="5028469" y="3351218"/>
            <a:chExt cx="2714634" cy="1285875"/>
          </a:xfrm>
        </p:grpSpPr>
        <p:sp>
          <p:nvSpPr>
            <p:cNvPr id="41" name="Прямоугольник 30"/>
            <p:cNvSpPr>
              <a:spLocks noChangeArrowheads="1"/>
            </p:cNvSpPr>
            <p:nvPr/>
          </p:nvSpPr>
          <p:spPr bwMode="auto">
            <a:xfrm>
              <a:off x="5028469" y="3351218"/>
              <a:ext cx="2714634" cy="1285875"/>
            </a:xfrm>
            <a:prstGeom prst="rect">
              <a:avLst/>
            </a:prstGeom>
            <a:solidFill>
              <a:schemeClr val="accent1">
                <a:lumMod val="20000"/>
                <a:lumOff val="80000"/>
              </a:schemeClr>
            </a:solidFill>
            <a:ln w="25400" algn="ctr">
              <a:solidFill>
                <a:srgbClr val="FF0000"/>
              </a:solidFill>
              <a:round/>
              <a:headEnd/>
              <a:tailEnd/>
            </a:ln>
          </p:spPr>
          <p:txBody>
            <a:bodyPr/>
            <a:lstStyle/>
            <a:p>
              <a:pPr>
                <a:defRPr/>
              </a:pPr>
              <a:endParaRPr lang="ru-RU"/>
            </a:p>
          </p:txBody>
        </p:sp>
        <p:graphicFrame>
          <p:nvGraphicFramePr>
            <p:cNvPr id="4100" name="Object 8"/>
            <p:cNvGraphicFramePr>
              <a:graphicFrameLocks noChangeAspect="1"/>
            </p:cNvGraphicFramePr>
            <p:nvPr/>
          </p:nvGraphicFramePr>
          <p:xfrm>
            <a:off x="5034842" y="3557593"/>
            <a:ext cx="2647939" cy="900112"/>
          </p:xfrm>
          <a:graphic>
            <a:graphicData uri="http://schemas.openxmlformats.org/presentationml/2006/ole">
              <mc:AlternateContent xmlns:mc="http://schemas.openxmlformats.org/markup-compatibility/2006">
                <mc:Choice xmlns:v="urn:schemas-microsoft-com:vml" Requires="v">
                  <p:oleObj spid="_x0000_s58648" name="Equation" r:id="rId8" imgW="1307532" imgH="444307" progId="Equation.DSMT4">
                    <p:embed/>
                  </p:oleObj>
                </mc:Choice>
                <mc:Fallback>
                  <p:oleObj name="Equation" r:id="rId8" imgW="1307532" imgH="444307" progId="Equation.DSMT4">
                    <p:embed/>
                    <p:pic>
                      <p:nvPicPr>
                        <p:cNvPr id="0" name="Picture 8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034842" y="3557593"/>
                          <a:ext cx="2647939" cy="900112"/>
                        </a:xfrm>
                        <a:prstGeom prst="rect">
                          <a:avLst/>
                        </a:prstGeom>
                        <a:noFill/>
                        <a:ln>
                          <a:noFill/>
                        </a:ln>
                        <a:effectLst/>
                        <a:extLst>
                          <a:ext uri="{909E8E84-426E-40DD-AFC4-6F175D3DCCD1}">
                            <a14:hiddenFill xmlns:a14="http://schemas.microsoft.com/office/drawing/2010/main">
                              <a:solidFill>
                                <a:srgbClr val="00B8FF"/>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19" name="Title 18"/>
          <p:cNvSpPr>
            <a:spLocks noGrp="1"/>
          </p:cNvSpPr>
          <p:nvPr>
            <p:ph type="title"/>
          </p:nvPr>
        </p:nvSpPr>
        <p:spPr/>
        <p:txBody>
          <a:bodyPr>
            <a:noAutofit/>
          </a:bodyPr>
          <a:lstStyle/>
          <a:p>
            <a:r>
              <a:rPr lang="ru-RU" sz="2800" dirty="0" smtClean="0"/>
              <a:t>Восстановление вторичной агеострофической циркуляции за счёт взаимодействия КГТ с Экмановскими течениями</a:t>
            </a:r>
            <a:r>
              <a:rPr lang="en-US" sz="2800" dirty="0" smtClean="0"/>
              <a:t/>
            </a:r>
            <a:br>
              <a:rPr lang="en-US" sz="2800" dirty="0" smtClean="0"/>
            </a:br>
            <a:r>
              <a:rPr lang="ru-RU" sz="2000" b="1" dirty="0" smtClean="0"/>
              <a:t>(</a:t>
            </a:r>
            <a:r>
              <a:rPr lang="en-US" sz="2000" b="1" dirty="0" smtClean="0"/>
              <a:t>K</a:t>
            </a:r>
            <a:r>
              <a:rPr lang="ru-RU" sz="2000" b="1" dirty="0" err="1" smtClean="0"/>
              <a:t>lein</a:t>
            </a:r>
            <a:r>
              <a:rPr lang="ru-RU" sz="2000" b="1" dirty="0" smtClean="0"/>
              <a:t> and Hua, 1990)</a:t>
            </a:r>
            <a:endParaRPr 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499"/>
                                          </p:stCondLst>
                                        </p:cTn>
                                        <p:tgtEl>
                                          <p:spTgt spid="3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499"/>
                                          </p:stCondLst>
                                        </p:cTn>
                                        <p:tgtEl>
                                          <p:spTgt spid="2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499"/>
                                          </p:stCondLst>
                                        </p:cTn>
                                        <p:tgtEl>
                                          <p:spTgt spid="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1"/>
          <p:cNvPicPr>
            <a:picLocks noChangeAspect="1" noChangeArrowheads="1"/>
          </p:cNvPicPr>
          <p:nvPr/>
        </p:nvPicPr>
        <p:blipFill>
          <a:blip r:embed="rId3"/>
          <a:srcRect/>
          <a:stretch>
            <a:fillRect/>
          </a:stretch>
        </p:blipFill>
        <p:spPr bwMode="auto">
          <a:xfrm>
            <a:off x="36000" y="2753571"/>
            <a:ext cx="4341600" cy="3915772"/>
          </a:xfrm>
          <a:prstGeom prst="rect">
            <a:avLst/>
          </a:prstGeom>
          <a:noFill/>
          <a:ln w="9525">
            <a:noFill/>
            <a:round/>
            <a:headEnd/>
            <a:tailEnd/>
          </a:ln>
        </p:spPr>
      </p:pic>
      <p:pic>
        <p:nvPicPr>
          <p:cNvPr id="16387" name="Picture 2"/>
          <p:cNvPicPr>
            <a:picLocks noChangeAspect="1" noChangeArrowheads="1"/>
          </p:cNvPicPr>
          <p:nvPr/>
        </p:nvPicPr>
        <p:blipFill>
          <a:blip r:embed="rId4">
            <a:lum contrast="20000"/>
          </a:blip>
          <a:srcRect/>
          <a:stretch>
            <a:fillRect/>
          </a:stretch>
        </p:blipFill>
        <p:spPr bwMode="auto">
          <a:xfrm>
            <a:off x="4636800" y="2695964"/>
            <a:ext cx="4406400" cy="3973379"/>
          </a:xfrm>
          <a:prstGeom prst="rect">
            <a:avLst/>
          </a:prstGeom>
          <a:noFill/>
          <a:ln w="9525">
            <a:noFill/>
            <a:round/>
            <a:headEnd/>
            <a:tailEnd/>
          </a:ln>
        </p:spPr>
      </p:pic>
      <p:pic>
        <p:nvPicPr>
          <p:cNvPr id="16388" name="Picture 3"/>
          <p:cNvPicPr>
            <a:picLocks noChangeAspect="1" noChangeArrowheads="1"/>
          </p:cNvPicPr>
          <p:nvPr/>
        </p:nvPicPr>
        <p:blipFill>
          <a:blip r:embed="rId5"/>
          <a:srcRect/>
          <a:stretch>
            <a:fillRect/>
          </a:stretch>
        </p:blipFill>
        <p:spPr bwMode="auto">
          <a:xfrm>
            <a:off x="36001" y="-5761"/>
            <a:ext cx="2980800" cy="2713245"/>
          </a:xfrm>
          <a:prstGeom prst="rect">
            <a:avLst/>
          </a:prstGeom>
          <a:noFill/>
          <a:ln w="9525">
            <a:noFill/>
            <a:round/>
            <a:headEnd/>
            <a:tailEnd/>
          </a:ln>
        </p:spPr>
      </p:pic>
      <p:sp>
        <p:nvSpPr>
          <p:cNvPr id="16390" name="Text Box 6"/>
          <p:cNvSpPr txBox="1">
            <a:spLocks noChangeArrowheads="1"/>
          </p:cNvSpPr>
          <p:nvPr/>
        </p:nvSpPr>
        <p:spPr bwMode="auto">
          <a:xfrm>
            <a:off x="5025601" y="3040160"/>
            <a:ext cx="2056416"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Поле дивергенции</a:t>
            </a:r>
          </a:p>
        </p:txBody>
      </p:sp>
      <p:sp>
        <p:nvSpPr>
          <p:cNvPr id="16391" name="Text Box 7"/>
          <p:cNvSpPr txBox="1">
            <a:spLocks noChangeArrowheads="1"/>
          </p:cNvSpPr>
          <p:nvPr/>
        </p:nvSpPr>
        <p:spPr bwMode="auto">
          <a:xfrm>
            <a:off x="299525" y="188660"/>
            <a:ext cx="591271"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ТПО</a:t>
            </a:r>
            <a:endParaRPr lang="en-US" b="1" dirty="0">
              <a:solidFill>
                <a:srgbClr val="FFFFFF"/>
              </a:solidFill>
            </a:endParaRPr>
          </a:p>
        </p:txBody>
      </p:sp>
      <p:pic>
        <p:nvPicPr>
          <p:cNvPr id="16392" name="Picture 8"/>
          <p:cNvPicPr>
            <a:picLocks noChangeAspect="1" noChangeArrowheads="1"/>
          </p:cNvPicPr>
          <p:nvPr/>
        </p:nvPicPr>
        <p:blipFill>
          <a:blip r:embed="rId6"/>
          <a:srcRect/>
          <a:stretch>
            <a:fillRect/>
          </a:stretch>
        </p:blipFill>
        <p:spPr bwMode="auto">
          <a:xfrm>
            <a:off x="6528960" y="59047"/>
            <a:ext cx="2514240" cy="2592272"/>
          </a:xfrm>
          <a:prstGeom prst="rect">
            <a:avLst/>
          </a:prstGeom>
          <a:noFill/>
          <a:ln w="9525">
            <a:noFill/>
            <a:round/>
            <a:headEnd/>
            <a:tailEnd/>
          </a:ln>
        </p:spPr>
      </p:pic>
      <p:sp>
        <p:nvSpPr>
          <p:cNvPr id="16393" name="Овал 10"/>
          <p:cNvSpPr>
            <a:spLocks noChangeArrowheads="1"/>
          </p:cNvSpPr>
          <p:nvPr/>
        </p:nvSpPr>
        <p:spPr bwMode="auto">
          <a:xfrm>
            <a:off x="4239361" y="1225571"/>
            <a:ext cx="972000" cy="972103"/>
          </a:xfrm>
          <a:prstGeom prst="ellipse">
            <a:avLst/>
          </a:prstGeom>
          <a:solidFill>
            <a:srgbClr val="00B8FF"/>
          </a:solidFill>
          <a:ln w="9525" algn="ctr">
            <a:solidFill>
              <a:schemeClr val="tx1"/>
            </a:solidFill>
            <a:round/>
            <a:headEnd/>
            <a:tailEnd/>
          </a:ln>
        </p:spPr>
        <p:txBody>
          <a:bodyPr lIns="82945" tIns="41473" rIns="82945" bIns="41473"/>
          <a:lstStyle/>
          <a:p>
            <a:endParaRPr lang="ru-RU"/>
          </a:p>
        </p:txBody>
      </p:sp>
      <p:sp>
        <p:nvSpPr>
          <p:cNvPr id="16394" name="TextBox 9"/>
          <p:cNvSpPr txBox="1">
            <a:spLocks noChangeArrowheads="1"/>
          </p:cNvSpPr>
          <p:nvPr/>
        </p:nvSpPr>
        <p:spPr bwMode="auto">
          <a:xfrm>
            <a:off x="4351680" y="1123318"/>
            <a:ext cx="685280" cy="1314862"/>
          </a:xfrm>
          <a:prstGeom prst="rect">
            <a:avLst/>
          </a:prstGeom>
          <a:noFill/>
          <a:ln w="9525">
            <a:noFill/>
            <a:miter lim="800000"/>
            <a:headEnd/>
            <a:tailEnd/>
          </a:ln>
        </p:spPr>
        <p:txBody>
          <a:bodyPr wrap="none" lIns="82945" tIns="41473" rIns="82945" bIns="41473">
            <a:spAutoFit/>
          </a:bodyPr>
          <a:lstStyle/>
          <a:p>
            <a:r>
              <a:rPr lang="ru-RU" sz="8000" b="1" dirty="0">
                <a:solidFill>
                  <a:srgbClr val="FF0000"/>
                </a:solidFill>
              </a:rPr>
              <a:t>+</a:t>
            </a:r>
          </a:p>
        </p:txBody>
      </p:sp>
      <p:cxnSp>
        <p:nvCxnSpPr>
          <p:cNvPr id="16395" name="Прямая со стрелкой 13"/>
          <p:cNvCxnSpPr>
            <a:cxnSpLocks noChangeShapeType="1"/>
            <a:endCxn id="16393" idx="6"/>
          </p:cNvCxnSpPr>
          <p:nvPr/>
        </p:nvCxnSpPr>
        <p:spPr bwMode="auto">
          <a:xfrm rot="10800000" flipV="1">
            <a:off x="5211360" y="1355184"/>
            <a:ext cx="1317600" cy="355717"/>
          </a:xfrm>
          <a:prstGeom prst="straightConnector1">
            <a:avLst/>
          </a:prstGeom>
          <a:noFill/>
          <a:ln w="57150" algn="ctr">
            <a:solidFill>
              <a:schemeClr val="tx1"/>
            </a:solidFill>
            <a:round/>
            <a:headEnd/>
            <a:tailEnd type="arrow" w="med" len="med"/>
          </a:ln>
        </p:spPr>
      </p:cxnSp>
      <p:cxnSp>
        <p:nvCxnSpPr>
          <p:cNvPr id="16396" name="Прямая со стрелкой 15"/>
          <p:cNvCxnSpPr>
            <a:cxnSpLocks noChangeShapeType="1"/>
            <a:endCxn id="16393" idx="2"/>
          </p:cNvCxnSpPr>
          <p:nvPr/>
        </p:nvCxnSpPr>
        <p:spPr bwMode="auto">
          <a:xfrm>
            <a:off x="3016801" y="1350863"/>
            <a:ext cx="1222560" cy="360039"/>
          </a:xfrm>
          <a:prstGeom prst="straightConnector1">
            <a:avLst/>
          </a:prstGeom>
          <a:noFill/>
          <a:ln w="57150" algn="ctr">
            <a:solidFill>
              <a:schemeClr val="tx1"/>
            </a:solidFill>
            <a:round/>
            <a:headEnd/>
            <a:tailEnd type="arrow" w="med" len="med"/>
          </a:ln>
        </p:spPr>
      </p:cxnSp>
      <p:sp>
        <p:nvSpPr>
          <p:cNvPr id="16397" name="Text Box 7"/>
          <p:cNvSpPr txBox="1">
            <a:spLocks noChangeArrowheads="1"/>
          </p:cNvSpPr>
          <p:nvPr/>
        </p:nvSpPr>
        <p:spPr bwMode="auto">
          <a:xfrm>
            <a:off x="6775204" y="188660"/>
            <a:ext cx="756381"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ветер</a:t>
            </a:r>
            <a:endParaRPr lang="en-US" b="1" dirty="0">
              <a:solidFill>
                <a:srgbClr val="FFFFFF"/>
              </a:solidFill>
            </a:endParaRPr>
          </a:p>
        </p:txBody>
      </p:sp>
      <p:sp>
        <p:nvSpPr>
          <p:cNvPr id="16398" name="Стрелка вниз 26"/>
          <p:cNvSpPr>
            <a:spLocks noChangeArrowheads="1"/>
          </p:cNvSpPr>
          <p:nvPr/>
        </p:nvSpPr>
        <p:spPr bwMode="auto">
          <a:xfrm rot="2939579">
            <a:off x="3342932" y="1812521"/>
            <a:ext cx="622145" cy="1720800"/>
          </a:xfrm>
          <a:prstGeom prst="downArrow">
            <a:avLst>
              <a:gd name="adj1" fmla="val 50000"/>
              <a:gd name="adj2" fmla="val 77364"/>
            </a:avLst>
          </a:prstGeom>
          <a:solidFill>
            <a:srgbClr val="00B8FF"/>
          </a:solidFill>
          <a:ln w="9525" algn="ctr">
            <a:solidFill>
              <a:schemeClr val="tx1"/>
            </a:solidFill>
            <a:round/>
            <a:headEnd/>
            <a:tailEnd/>
          </a:ln>
        </p:spPr>
        <p:txBody>
          <a:bodyPr lIns="82945" tIns="41473" rIns="82945" bIns="41473"/>
          <a:lstStyle/>
          <a:p>
            <a:endParaRPr lang="ru-RU"/>
          </a:p>
        </p:txBody>
      </p:sp>
      <p:sp>
        <p:nvSpPr>
          <p:cNvPr id="16399" name="Text Box 5"/>
          <p:cNvSpPr txBox="1">
            <a:spLocks noChangeArrowheads="1"/>
          </p:cNvSpPr>
          <p:nvPr/>
        </p:nvSpPr>
        <p:spPr bwMode="auto">
          <a:xfrm>
            <a:off x="492480" y="3040160"/>
            <a:ext cx="2258394" cy="362732"/>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b="1" dirty="0">
                <a:solidFill>
                  <a:srgbClr val="FFFFFF"/>
                </a:solidFill>
              </a:rPr>
              <a:t>Поле завихренности</a:t>
            </a:r>
          </a:p>
        </p:txBody>
      </p:sp>
      <p:sp>
        <p:nvSpPr>
          <p:cNvPr id="16400" name="Стрелка вниз 27"/>
          <p:cNvSpPr>
            <a:spLocks noChangeArrowheads="1"/>
          </p:cNvSpPr>
          <p:nvPr/>
        </p:nvSpPr>
        <p:spPr bwMode="auto">
          <a:xfrm rot="-5400000">
            <a:off x="4096057" y="2499463"/>
            <a:ext cx="491091" cy="1497600"/>
          </a:xfrm>
          <a:prstGeom prst="downArrow">
            <a:avLst>
              <a:gd name="adj1" fmla="val 50000"/>
              <a:gd name="adj2" fmla="val 84069"/>
            </a:avLst>
          </a:prstGeom>
          <a:solidFill>
            <a:srgbClr val="00B8FF"/>
          </a:solidFill>
          <a:ln w="9525" algn="ctr">
            <a:solidFill>
              <a:schemeClr val="tx1"/>
            </a:solidFill>
            <a:round/>
            <a:headEnd/>
            <a:tailEnd/>
          </a:ln>
        </p:spPr>
        <p:txBody>
          <a:bodyPr lIns="82945" tIns="41473" rIns="82945" bIns="41473"/>
          <a:lstStyle/>
          <a:p>
            <a:endParaRPr lang="ru-RU"/>
          </a:p>
        </p:txBody>
      </p:sp>
      <p:sp>
        <p:nvSpPr>
          <p:cNvPr id="17" name="Title 16"/>
          <p:cNvSpPr>
            <a:spLocks noGrp="1"/>
          </p:cNvSpPr>
          <p:nvPr>
            <p:ph type="title"/>
          </p:nvPr>
        </p:nvSpPr>
        <p:spPr>
          <a:xfrm>
            <a:off x="3048000" y="152400"/>
            <a:ext cx="3429000" cy="1252728"/>
          </a:xfrm>
        </p:spPr>
        <p:txBody>
          <a:bodyPr>
            <a:noAutofit/>
          </a:bodyPr>
          <a:lstStyle/>
          <a:p>
            <a:r>
              <a:rPr lang="ru-RU" sz="3200" dirty="0" smtClean="0"/>
              <a:t>Восстановленные поля течений</a:t>
            </a:r>
            <a:endParaRPr lang="en-US" sz="32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434" name="Picture 3"/>
          <p:cNvPicPr>
            <a:picLocks noChangeAspect="1" noChangeArrowheads="1"/>
          </p:cNvPicPr>
          <p:nvPr/>
        </p:nvPicPr>
        <p:blipFill>
          <a:blip r:embed="rId3">
            <a:lum contrast="40000"/>
          </a:blip>
          <a:srcRect/>
          <a:stretch>
            <a:fillRect/>
          </a:stretch>
        </p:blipFill>
        <p:spPr bwMode="auto">
          <a:xfrm>
            <a:off x="0" y="1519361"/>
            <a:ext cx="4639680" cy="3918651"/>
          </a:xfrm>
          <a:prstGeom prst="rect">
            <a:avLst/>
          </a:prstGeom>
          <a:solidFill>
            <a:srgbClr val="FFFFFF"/>
          </a:solidFill>
          <a:ln w="9525">
            <a:noFill/>
            <a:miter lim="800000"/>
            <a:headEnd/>
            <a:tailEnd/>
          </a:ln>
        </p:spPr>
      </p:pic>
      <p:pic>
        <p:nvPicPr>
          <p:cNvPr id="18435" name="Picture 4"/>
          <p:cNvPicPr>
            <a:picLocks noChangeAspect="1" noChangeArrowheads="1"/>
          </p:cNvPicPr>
          <p:nvPr/>
        </p:nvPicPr>
        <p:blipFill>
          <a:blip r:embed="rId4"/>
          <a:srcRect/>
          <a:stretch>
            <a:fillRect/>
          </a:stretch>
        </p:blipFill>
        <p:spPr bwMode="auto">
          <a:xfrm>
            <a:off x="4636800" y="1484797"/>
            <a:ext cx="4489920" cy="3918651"/>
          </a:xfrm>
          <a:prstGeom prst="rect">
            <a:avLst/>
          </a:prstGeom>
          <a:solidFill>
            <a:srgbClr val="FFFFFF"/>
          </a:solidFill>
          <a:ln w="9525">
            <a:noFill/>
            <a:miter lim="800000"/>
            <a:headEnd/>
            <a:tailEnd/>
          </a:ln>
        </p:spPr>
      </p:pic>
      <p:sp>
        <p:nvSpPr>
          <p:cNvPr id="18437" name="Прямоугольник 7"/>
          <p:cNvSpPr>
            <a:spLocks noChangeArrowheads="1"/>
          </p:cNvSpPr>
          <p:nvPr/>
        </p:nvSpPr>
        <p:spPr bwMode="auto">
          <a:xfrm>
            <a:off x="276480" y="5826854"/>
            <a:ext cx="8591040" cy="914753"/>
          </a:xfrm>
          <a:prstGeom prst="rect">
            <a:avLst/>
          </a:prstGeom>
          <a:noFill/>
          <a:ln w="9525">
            <a:noFill/>
            <a:miter lim="800000"/>
            <a:headEnd/>
            <a:tailEnd/>
          </a:ln>
        </p:spPr>
        <p:txBody>
          <a:bodyPr lIns="82945" tIns="41473" rIns="82945" bIns="41473">
            <a:spAutoFit/>
          </a:bodyPr>
          <a:lstStyle/>
          <a:p>
            <a:r>
              <a:rPr lang="ru-RU" dirty="0"/>
              <a:t>Корреляция между контрастами РСА и полем дивергенции очевидна.</a:t>
            </a:r>
          </a:p>
          <a:p>
            <a:r>
              <a:rPr lang="ru-RU" b="1" dirty="0"/>
              <a:t>Вывод:</a:t>
            </a:r>
            <a:r>
              <a:rPr lang="ru-RU" dirty="0"/>
              <a:t> Дивергенция мезомасштабных течений определяет их проявления на РСА изображениях</a:t>
            </a:r>
          </a:p>
        </p:txBody>
      </p:sp>
      <p:sp>
        <p:nvSpPr>
          <p:cNvPr id="18438" name="Text Box 5"/>
          <p:cNvSpPr txBox="1">
            <a:spLocks noChangeArrowheads="1"/>
          </p:cNvSpPr>
          <p:nvPr/>
        </p:nvSpPr>
        <p:spPr bwMode="auto">
          <a:xfrm>
            <a:off x="624962" y="1814591"/>
            <a:ext cx="717909" cy="470454"/>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500" b="1" dirty="0">
                <a:solidFill>
                  <a:srgbClr val="FFFFFF"/>
                </a:solidFill>
              </a:rPr>
              <a:t>РСА</a:t>
            </a:r>
            <a:endParaRPr lang="en-US" sz="2500" b="1" dirty="0">
              <a:solidFill>
                <a:srgbClr val="FFFFFF"/>
              </a:solidFill>
            </a:endParaRPr>
          </a:p>
        </p:txBody>
      </p:sp>
      <p:sp>
        <p:nvSpPr>
          <p:cNvPr id="18439" name="Text Box 6"/>
          <p:cNvSpPr txBox="1">
            <a:spLocks noChangeArrowheads="1"/>
          </p:cNvSpPr>
          <p:nvPr/>
        </p:nvSpPr>
        <p:spPr bwMode="auto">
          <a:xfrm>
            <a:off x="4831200" y="1808829"/>
            <a:ext cx="2043592" cy="470454"/>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500" b="1" dirty="0">
                <a:solidFill>
                  <a:srgbClr val="FFFFFF"/>
                </a:solidFill>
              </a:rPr>
              <a:t>Дивергенция</a:t>
            </a:r>
          </a:p>
        </p:txBody>
      </p:sp>
      <p:sp>
        <p:nvSpPr>
          <p:cNvPr id="8" name="Title 7"/>
          <p:cNvSpPr>
            <a:spLocks noGrp="1"/>
          </p:cNvSpPr>
          <p:nvPr>
            <p:ph type="title"/>
          </p:nvPr>
        </p:nvSpPr>
        <p:spPr/>
        <p:txBody>
          <a:bodyPr>
            <a:noAutofit/>
          </a:bodyPr>
          <a:lstStyle/>
          <a:p>
            <a:r>
              <a:rPr lang="ru-RU" sz="3200" dirty="0" smtClean="0"/>
              <a:t>Сопоставление фрагментов РСА контрастов</a:t>
            </a:r>
            <a:br>
              <a:rPr lang="ru-RU" sz="3200" dirty="0" smtClean="0"/>
            </a:br>
            <a:r>
              <a:rPr lang="ru-RU" sz="3200" dirty="0" smtClean="0"/>
              <a:t>с полем дивергенции</a:t>
            </a:r>
            <a:br>
              <a:rPr lang="ru-RU" sz="3200" dirty="0" smtClean="0"/>
            </a:br>
            <a:endParaRPr lang="en-US" sz="3200" dirty="0"/>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8" name="Picture 1"/>
          <p:cNvPicPr>
            <a:picLocks noChangeAspect="1" noChangeArrowheads="1"/>
          </p:cNvPicPr>
          <p:nvPr/>
        </p:nvPicPr>
        <p:blipFill>
          <a:blip r:embed="rId3"/>
          <a:srcRect/>
          <a:stretch>
            <a:fillRect/>
          </a:stretch>
        </p:blipFill>
        <p:spPr bwMode="auto">
          <a:xfrm>
            <a:off x="36000" y="1142041"/>
            <a:ext cx="4412160" cy="2475619"/>
          </a:xfrm>
          <a:prstGeom prst="rect">
            <a:avLst/>
          </a:prstGeom>
          <a:noFill/>
          <a:ln w="9525">
            <a:noFill/>
            <a:round/>
            <a:headEnd/>
            <a:tailEnd/>
          </a:ln>
        </p:spPr>
      </p:pic>
      <p:pic>
        <p:nvPicPr>
          <p:cNvPr id="19459" name="Picture 2"/>
          <p:cNvPicPr>
            <a:picLocks noChangeAspect="1" noChangeArrowheads="1"/>
          </p:cNvPicPr>
          <p:nvPr/>
        </p:nvPicPr>
        <p:blipFill>
          <a:blip r:embed="rId4"/>
          <a:srcRect/>
          <a:stretch>
            <a:fillRect/>
          </a:stretch>
        </p:blipFill>
        <p:spPr bwMode="auto">
          <a:xfrm>
            <a:off x="4701600" y="1173726"/>
            <a:ext cx="4412160" cy="2449697"/>
          </a:xfrm>
          <a:prstGeom prst="rect">
            <a:avLst/>
          </a:prstGeom>
          <a:noFill/>
          <a:ln w="9525">
            <a:noFill/>
            <a:round/>
            <a:headEnd/>
            <a:tailEnd/>
          </a:ln>
        </p:spPr>
      </p:pic>
      <p:pic>
        <p:nvPicPr>
          <p:cNvPr id="19460" name="Picture 4"/>
          <p:cNvPicPr>
            <a:picLocks noChangeAspect="1" noChangeArrowheads="1"/>
          </p:cNvPicPr>
          <p:nvPr/>
        </p:nvPicPr>
        <p:blipFill>
          <a:blip r:embed="rId5"/>
          <a:srcRect/>
          <a:stretch>
            <a:fillRect/>
          </a:stretch>
        </p:blipFill>
        <p:spPr bwMode="auto">
          <a:xfrm>
            <a:off x="4701600" y="3610462"/>
            <a:ext cx="4377600" cy="2449697"/>
          </a:xfrm>
          <a:prstGeom prst="rect">
            <a:avLst/>
          </a:prstGeom>
          <a:noFill/>
          <a:ln w="9525">
            <a:noFill/>
            <a:round/>
            <a:headEnd/>
            <a:tailEnd/>
          </a:ln>
        </p:spPr>
      </p:pic>
      <p:sp>
        <p:nvSpPr>
          <p:cNvPr id="19462" name="Text Box 6"/>
          <p:cNvSpPr txBox="1">
            <a:spLocks noChangeArrowheads="1"/>
          </p:cNvSpPr>
          <p:nvPr/>
        </p:nvSpPr>
        <p:spPr bwMode="auto">
          <a:xfrm>
            <a:off x="195844" y="1160765"/>
            <a:ext cx="689055"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ТПО</a:t>
            </a:r>
          </a:p>
        </p:txBody>
      </p:sp>
      <p:sp>
        <p:nvSpPr>
          <p:cNvPr id="19463" name="Text Box 7"/>
          <p:cNvSpPr txBox="1">
            <a:spLocks noChangeArrowheads="1"/>
          </p:cNvSpPr>
          <p:nvPr/>
        </p:nvSpPr>
        <p:spPr bwMode="auto">
          <a:xfrm>
            <a:off x="4880161" y="1160765"/>
            <a:ext cx="1815966"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Дивергенция</a:t>
            </a:r>
          </a:p>
        </p:txBody>
      </p:sp>
      <p:sp>
        <p:nvSpPr>
          <p:cNvPr id="19464" name="Text Box 8"/>
          <p:cNvSpPr txBox="1">
            <a:spLocks noChangeArrowheads="1"/>
          </p:cNvSpPr>
          <p:nvPr/>
        </p:nvSpPr>
        <p:spPr bwMode="auto">
          <a:xfrm>
            <a:off x="249124" y="3652226"/>
            <a:ext cx="669819"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СКН</a:t>
            </a:r>
          </a:p>
        </p:txBody>
      </p:sp>
      <p:sp>
        <p:nvSpPr>
          <p:cNvPr id="19465" name="Text Box 9"/>
          <p:cNvSpPr txBox="1">
            <a:spLocks noChangeArrowheads="1"/>
          </p:cNvSpPr>
          <p:nvPr/>
        </p:nvSpPr>
        <p:spPr bwMode="auto">
          <a:xfrm>
            <a:off x="4636801" y="3653667"/>
            <a:ext cx="652185" cy="424287"/>
          </a:xfrm>
          <a:prstGeom prst="rect">
            <a:avLst/>
          </a:prstGeom>
          <a:noFill/>
          <a:ln w="9525">
            <a:noFill/>
            <a:round/>
            <a:headEnd/>
            <a:tailEnd/>
          </a:ln>
        </p:spPr>
        <p:txBody>
          <a:bodyPr wrap="none" lIns="81639" tIns="42452" rIns="81639" bIns="42452">
            <a:spAutoFit/>
          </a:bodyPr>
          <a:lstStyle/>
          <a:p>
            <a:pP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sz="2200" b="1" dirty="0">
                <a:solidFill>
                  <a:srgbClr val="000000"/>
                </a:solidFill>
              </a:rPr>
              <a:t>РСА</a:t>
            </a:r>
          </a:p>
        </p:txBody>
      </p:sp>
      <p:sp>
        <p:nvSpPr>
          <p:cNvPr id="19466" name="Rectangle 10"/>
          <p:cNvSpPr>
            <a:spLocks noChangeArrowheads="1"/>
          </p:cNvSpPr>
          <p:nvPr/>
        </p:nvSpPr>
        <p:spPr bwMode="auto">
          <a:xfrm>
            <a:off x="360000" y="6106243"/>
            <a:ext cx="8330400" cy="639731"/>
          </a:xfrm>
          <a:prstGeom prst="rect">
            <a:avLst/>
          </a:prstGeom>
          <a:noFill/>
          <a:ln w="9525">
            <a:noFill/>
            <a:round/>
            <a:headEnd/>
            <a:tailEnd/>
          </a:ln>
        </p:spPr>
        <p:txBody>
          <a:bodyPr lIns="81639" tIns="42452" rIns="81639" bIns="42452">
            <a:spAutoFit/>
          </a:bodyPr>
          <a:lstStyle/>
          <a:p>
            <a:pPr algn="ctr">
              <a:tabLst>
                <a:tab pos="0" algn="l"/>
                <a:tab pos="414726" algn="l"/>
                <a:tab pos="829452" algn="l"/>
                <a:tab pos="1244178" algn="l"/>
                <a:tab pos="1658904" algn="l"/>
                <a:tab pos="2073631" algn="l"/>
                <a:tab pos="2488357" algn="l"/>
                <a:tab pos="2903083" algn="l"/>
                <a:tab pos="3317809" algn="l"/>
                <a:tab pos="3732535" algn="l"/>
                <a:tab pos="4147261" algn="l"/>
                <a:tab pos="4561987" algn="l"/>
                <a:tab pos="4976713" algn="l"/>
                <a:tab pos="5391440" algn="l"/>
                <a:tab pos="5806166" algn="l"/>
                <a:tab pos="6220892" algn="l"/>
                <a:tab pos="6635618" algn="l"/>
                <a:tab pos="7050344" algn="l"/>
                <a:tab pos="7465070" algn="l"/>
                <a:tab pos="7879796" algn="l"/>
                <a:tab pos="8294522" algn="l"/>
              </a:tabLst>
            </a:pPr>
            <a:r>
              <a:rPr lang="ru-RU" dirty="0">
                <a:solidFill>
                  <a:srgbClr val="FFFFFF"/>
                </a:solidFill>
              </a:rPr>
              <a:t>Обратите внимание, что форма полей ТПО, завихренности и дивергенции, а также поля контрастов УЭПР очень схожи.</a:t>
            </a:r>
          </a:p>
        </p:txBody>
      </p:sp>
      <p:pic>
        <p:nvPicPr>
          <p:cNvPr id="19467" name="Picture 13" descr="\\VBOXSVR\data\Documents\АСПИРАНТУРА\NIERSC\Presentations Papers\Bergen Workshop Dec 2009\figures\2rings workspace\Vorticity.png"/>
          <p:cNvPicPr>
            <a:picLocks noChangeAspect="1" noChangeArrowheads="1"/>
          </p:cNvPicPr>
          <p:nvPr/>
        </p:nvPicPr>
        <p:blipFill>
          <a:blip r:embed="rId6"/>
          <a:srcRect/>
          <a:stretch>
            <a:fillRect/>
          </a:stretch>
        </p:blipFill>
        <p:spPr bwMode="auto">
          <a:xfrm>
            <a:off x="36000" y="3623424"/>
            <a:ext cx="4412160" cy="2445377"/>
          </a:xfrm>
          <a:prstGeom prst="rect">
            <a:avLst/>
          </a:prstGeom>
          <a:noFill/>
          <a:ln w="9525">
            <a:noFill/>
            <a:miter lim="800000"/>
            <a:headEnd/>
            <a:tailEnd/>
          </a:ln>
        </p:spPr>
      </p:pic>
      <p:sp>
        <p:nvSpPr>
          <p:cNvPr id="19468" name="Прямоугольник 13"/>
          <p:cNvSpPr>
            <a:spLocks noChangeArrowheads="1"/>
          </p:cNvSpPr>
          <p:nvPr/>
        </p:nvSpPr>
        <p:spPr bwMode="auto">
          <a:xfrm>
            <a:off x="230404" y="3623420"/>
            <a:ext cx="2049435" cy="422310"/>
          </a:xfrm>
          <a:prstGeom prst="rect">
            <a:avLst/>
          </a:prstGeom>
          <a:noFill/>
          <a:ln w="9525">
            <a:noFill/>
            <a:miter lim="800000"/>
            <a:headEnd/>
            <a:tailEnd/>
          </a:ln>
        </p:spPr>
        <p:txBody>
          <a:bodyPr wrap="none" lIns="82945" tIns="41473" rIns="82945" bIns="41473">
            <a:spAutoFit/>
          </a:bodyPr>
          <a:lstStyle/>
          <a:p>
            <a:r>
              <a:rPr lang="ru-RU" sz="2200" b="1" dirty="0"/>
              <a:t>Завихренность</a:t>
            </a:r>
          </a:p>
        </p:txBody>
      </p:sp>
      <p:sp>
        <p:nvSpPr>
          <p:cNvPr id="13" name="Title 12"/>
          <p:cNvSpPr>
            <a:spLocks noGrp="1"/>
          </p:cNvSpPr>
          <p:nvPr>
            <p:ph type="title"/>
          </p:nvPr>
        </p:nvSpPr>
        <p:spPr/>
        <p:txBody>
          <a:bodyPr>
            <a:noAutofit/>
          </a:bodyPr>
          <a:lstStyle/>
          <a:p>
            <a:r>
              <a:rPr lang="ru-RU" sz="3600" dirty="0" smtClean="0"/>
              <a:t>Сопоставление поверхностных проявлений пары вихрей</a:t>
            </a:r>
            <a:br>
              <a:rPr lang="ru-RU" sz="3600" dirty="0" smtClean="0"/>
            </a:br>
            <a:endParaRPr lang="en-US" sz="3600" dirty="0"/>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506" name="Picture 4" descr="Divergence190"/>
          <p:cNvPicPr>
            <a:picLocks noChangeAspect="1" noChangeArrowheads="1"/>
          </p:cNvPicPr>
          <p:nvPr/>
        </p:nvPicPr>
        <p:blipFill>
          <a:blip r:embed="rId3"/>
          <a:srcRect/>
          <a:stretch>
            <a:fillRect/>
          </a:stretch>
        </p:blipFill>
        <p:spPr bwMode="auto">
          <a:xfrm>
            <a:off x="100800" y="901533"/>
            <a:ext cx="4412160" cy="2449699"/>
          </a:xfrm>
          <a:prstGeom prst="rect">
            <a:avLst/>
          </a:prstGeom>
          <a:noFill/>
          <a:ln w="9525">
            <a:noFill/>
            <a:miter lim="800000"/>
            <a:headEnd/>
            <a:tailEnd/>
          </a:ln>
        </p:spPr>
      </p:pic>
      <p:pic>
        <p:nvPicPr>
          <p:cNvPr id="21507" name="Picture 3" descr="Contrasts MSS"/>
          <p:cNvPicPr>
            <a:picLocks noChangeAspect="1" noChangeArrowheads="1"/>
          </p:cNvPicPr>
          <p:nvPr/>
        </p:nvPicPr>
        <p:blipFill>
          <a:blip r:embed="rId4" cstate="print"/>
          <a:srcRect/>
          <a:stretch>
            <a:fillRect/>
          </a:stretch>
        </p:blipFill>
        <p:spPr bwMode="auto">
          <a:xfrm>
            <a:off x="4582080" y="914500"/>
            <a:ext cx="4461120" cy="2449697"/>
          </a:xfrm>
          <a:prstGeom prst="rect">
            <a:avLst/>
          </a:prstGeom>
          <a:noFill/>
          <a:ln w="9525">
            <a:noFill/>
            <a:miter lim="800000"/>
            <a:headEnd/>
            <a:tailEnd/>
          </a:ln>
        </p:spPr>
      </p:pic>
      <p:pic>
        <p:nvPicPr>
          <p:cNvPr id="21508" name="Picture 2" descr="Contrasts Wb"/>
          <p:cNvPicPr>
            <a:picLocks noChangeAspect="1" noChangeArrowheads="1"/>
          </p:cNvPicPr>
          <p:nvPr/>
        </p:nvPicPr>
        <p:blipFill>
          <a:blip r:embed="rId5" cstate="print"/>
          <a:srcRect/>
          <a:stretch>
            <a:fillRect/>
          </a:stretch>
        </p:blipFill>
        <p:spPr bwMode="auto">
          <a:xfrm>
            <a:off x="80640" y="3364193"/>
            <a:ext cx="4426560" cy="2449699"/>
          </a:xfrm>
          <a:prstGeom prst="rect">
            <a:avLst/>
          </a:prstGeom>
          <a:noFill/>
          <a:ln w="9525">
            <a:noFill/>
            <a:miter lim="800000"/>
            <a:headEnd/>
            <a:tailEnd/>
          </a:ln>
        </p:spPr>
      </p:pic>
      <p:pic>
        <p:nvPicPr>
          <p:cNvPr id="21509" name="Picture 1" descr="Contrasts NRCS"/>
          <p:cNvPicPr>
            <a:picLocks noChangeAspect="1" noChangeArrowheads="1"/>
          </p:cNvPicPr>
          <p:nvPr/>
        </p:nvPicPr>
        <p:blipFill>
          <a:blip r:embed="rId6" cstate="print"/>
          <a:srcRect/>
          <a:stretch>
            <a:fillRect/>
          </a:stretch>
        </p:blipFill>
        <p:spPr bwMode="auto">
          <a:xfrm>
            <a:off x="4572001" y="3364193"/>
            <a:ext cx="4426560" cy="2449699"/>
          </a:xfrm>
          <a:prstGeom prst="rect">
            <a:avLst/>
          </a:prstGeom>
          <a:noFill/>
          <a:ln w="9525">
            <a:noFill/>
            <a:miter lim="800000"/>
            <a:headEnd/>
            <a:tailEnd/>
          </a:ln>
        </p:spPr>
      </p:pic>
      <p:sp>
        <p:nvSpPr>
          <p:cNvPr id="21511" name="TextBox 8"/>
          <p:cNvSpPr txBox="1">
            <a:spLocks noChangeArrowheads="1"/>
          </p:cNvSpPr>
          <p:nvPr/>
        </p:nvSpPr>
        <p:spPr bwMode="auto">
          <a:xfrm>
            <a:off x="305285" y="1012427"/>
            <a:ext cx="590703" cy="422310"/>
          </a:xfrm>
          <a:prstGeom prst="rect">
            <a:avLst/>
          </a:prstGeom>
          <a:noFill/>
          <a:ln w="9525">
            <a:noFill/>
            <a:miter lim="800000"/>
            <a:headEnd/>
            <a:tailEnd/>
          </a:ln>
        </p:spPr>
        <p:txBody>
          <a:bodyPr wrap="none" lIns="82945" tIns="41473" rIns="82945" bIns="41473">
            <a:spAutoFit/>
          </a:bodyPr>
          <a:lstStyle/>
          <a:p>
            <a:r>
              <a:rPr lang="en-US" sz="2200" b="1" dirty="0"/>
              <a:t>DIV</a:t>
            </a:r>
            <a:endParaRPr lang="ru-RU" sz="2200" b="1" dirty="0"/>
          </a:p>
        </p:txBody>
      </p:sp>
      <p:sp>
        <p:nvSpPr>
          <p:cNvPr id="21512" name="TextBox 9"/>
          <p:cNvSpPr txBox="1">
            <a:spLocks noChangeArrowheads="1"/>
          </p:cNvSpPr>
          <p:nvPr/>
        </p:nvSpPr>
        <p:spPr bwMode="auto">
          <a:xfrm>
            <a:off x="4802404" y="1031149"/>
            <a:ext cx="706119" cy="422310"/>
          </a:xfrm>
          <a:prstGeom prst="rect">
            <a:avLst/>
          </a:prstGeom>
          <a:noFill/>
          <a:ln w="9525">
            <a:noFill/>
            <a:miter lim="800000"/>
            <a:headEnd/>
            <a:tailEnd/>
          </a:ln>
        </p:spPr>
        <p:txBody>
          <a:bodyPr wrap="none" lIns="82945" tIns="41473" rIns="82945" bIns="41473">
            <a:spAutoFit/>
          </a:bodyPr>
          <a:lstStyle/>
          <a:p>
            <a:r>
              <a:rPr lang="en-US" sz="2200" b="1" dirty="0"/>
              <a:t>MSS</a:t>
            </a:r>
            <a:endParaRPr lang="ru-RU" sz="2200" b="1" dirty="0"/>
          </a:p>
        </p:txBody>
      </p:sp>
      <p:sp>
        <p:nvSpPr>
          <p:cNvPr id="21513" name="TextBox 10"/>
          <p:cNvSpPr txBox="1">
            <a:spLocks noChangeArrowheads="1"/>
          </p:cNvSpPr>
          <p:nvPr/>
        </p:nvSpPr>
        <p:spPr bwMode="auto">
          <a:xfrm>
            <a:off x="4792324" y="3465004"/>
            <a:ext cx="661235" cy="422310"/>
          </a:xfrm>
          <a:prstGeom prst="rect">
            <a:avLst/>
          </a:prstGeom>
          <a:noFill/>
          <a:ln w="9525">
            <a:noFill/>
            <a:miter lim="800000"/>
            <a:headEnd/>
            <a:tailEnd/>
          </a:ln>
        </p:spPr>
        <p:txBody>
          <a:bodyPr wrap="none" lIns="82945" tIns="41473" rIns="82945" bIns="41473">
            <a:spAutoFit/>
          </a:bodyPr>
          <a:lstStyle/>
          <a:p>
            <a:r>
              <a:rPr lang="en-US" sz="2200" b="1" dirty="0"/>
              <a:t>SAR</a:t>
            </a:r>
            <a:endParaRPr lang="ru-RU" sz="2200" b="1" dirty="0"/>
          </a:p>
        </p:txBody>
      </p:sp>
      <p:sp>
        <p:nvSpPr>
          <p:cNvPr id="21514" name="TextBox 11"/>
          <p:cNvSpPr txBox="1">
            <a:spLocks noChangeArrowheads="1"/>
          </p:cNvSpPr>
          <p:nvPr/>
        </p:nvSpPr>
        <p:spPr bwMode="auto">
          <a:xfrm>
            <a:off x="285120" y="3465007"/>
            <a:ext cx="1656444" cy="360755"/>
          </a:xfrm>
          <a:prstGeom prst="rect">
            <a:avLst/>
          </a:prstGeom>
          <a:noFill/>
          <a:ln w="9525">
            <a:noFill/>
            <a:miter lim="800000"/>
            <a:headEnd/>
            <a:tailEnd/>
          </a:ln>
        </p:spPr>
        <p:txBody>
          <a:bodyPr wrap="none" lIns="82945" tIns="41473" rIns="82945" bIns="41473">
            <a:spAutoFit/>
          </a:bodyPr>
          <a:lstStyle/>
          <a:p>
            <a:r>
              <a:rPr lang="en-US" b="1" dirty="0"/>
              <a:t>Wave Breaking</a:t>
            </a:r>
            <a:endParaRPr lang="ru-RU" sz="2200" b="1" dirty="0"/>
          </a:p>
        </p:txBody>
      </p:sp>
      <p:sp>
        <p:nvSpPr>
          <p:cNvPr id="21515" name="TextBox 12"/>
          <p:cNvSpPr txBox="1">
            <a:spLocks noChangeArrowheads="1"/>
          </p:cNvSpPr>
          <p:nvPr/>
        </p:nvSpPr>
        <p:spPr bwMode="auto">
          <a:xfrm>
            <a:off x="100800" y="5956469"/>
            <a:ext cx="8812800" cy="853197"/>
          </a:xfrm>
          <a:prstGeom prst="rect">
            <a:avLst/>
          </a:prstGeom>
          <a:noFill/>
          <a:ln w="9525">
            <a:noFill/>
            <a:miter lim="800000"/>
            <a:headEnd/>
            <a:tailEnd/>
          </a:ln>
        </p:spPr>
        <p:txBody>
          <a:bodyPr lIns="82945" tIns="41473" rIns="82945" bIns="41473">
            <a:spAutoFit/>
          </a:bodyPr>
          <a:lstStyle/>
          <a:p>
            <a:r>
              <a:rPr lang="ru-RU" sz="2500" b="1" u="sng" dirty="0"/>
              <a:t>Вывод</a:t>
            </a:r>
            <a:r>
              <a:rPr lang="en-US" sz="2500" b="1" dirty="0"/>
              <a:t>: </a:t>
            </a:r>
            <a:r>
              <a:rPr lang="ru-RU" sz="2500" b="1" dirty="0"/>
              <a:t>Дивергенция – определяет РСА проявления мезомасштабных течений</a:t>
            </a:r>
          </a:p>
        </p:txBody>
      </p:sp>
      <p:sp>
        <p:nvSpPr>
          <p:cNvPr id="12" name="Title 11"/>
          <p:cNvSpPr>
            <a:spLocks noGrp="1"/>
          </p:cNvSpPr>
          <p:nvPr>
            <p:ph type="title"/>
          </p:nvPr>
        </p:nvSpPr>
        <p:spPr>
          <a:xfrm>
            <a:off x="457200" y="-76200"/>
            <a:ext cx="8229600" cy="1252728"/>
          </a:xfrm>
        </p:spPr>
        <p:txBody>
          <a:bodyPr>
            <a:noAutofit/>
          </a:bodyPr>
          <a:lstStyle/>
          <a:p>
            <a:r>
              <a:rPr lang="en-US" sz="2800" dirty="0" smtClean="0"/>
              <a:t>RIM </a:t>
            </a:r>
            <a:r>
              <a:rPr lang="ru-RU" sz="2800" dirty="0" smtClean="0"/>
              <a:t>Симуляции поверхностных особенностей </a:t>
            </a:r>
            <a:endParaRPr lang="en-US" sz="2800"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Объект 5"/>
          <p:cNvSpPr>
            <a:spLocks noGrp="1"/>
          </p:cNvSpPr>
          <p:nvPr>
            <p:ph idx="1"/>
          </p:nvPr>
        </p:nvSpPr>
        <p:spPr>
          <a:xfrm>
            <a:off x="266700" y="2362200"/>
            <a:ext cx="8610600" cy="4191000"/>
          </a:xfrm>
        </p:spPr>
        <p:txBody>
          <a:bodyPr>
            <a:noAutofit/>
          </a:bodyPr>
          <a:lstStyle/>
          <a:p>
            <a:r>
              <a:rPr lang="ru-RU" sz="2200" dirty="0" smtClean="0">
                <a:solidFill>
                  <a:schemeClr val="tx1"/>
                </a:solidFill>
              </a:rPr>
              <a:t>Актуальность данного исследования определяется необходимостью разработки нового метода, позволяющего использовать отбрасываемые ранее данные оптических сканеров для исследования проявления различных динамических процессов на поверхности Океана.</a:t>
            </a:r>
            <a:endParaRPr lang="en-US" sz="2200" dirty="0" smtClean="0">
              <a:solidFill>
                <a:schemeClr val="tx1"/>
              </a:solidFill>
            </a:endParaRPr>
          </a:p>
          <a:p>
            <a:endParaRPr lang="en-US" sz="2200" dirty="0" smtClean="0">
              <a:solidFill>
                <a:schemeClr val="tx1"/>
              </a:solidFill>
            </a:endParaRPr>
          </a:p>
          <a:p>
            <a:r>
              <a:rPr lang="ru-RU" sz="2200" dirty="0" smtClean="0">
                <a:solidFill>
                  <a:schemeClr val="tx1"/>
                </a:solidFill>
              </a:rPr>
              <a:t>В данной работе показано, что отраженная солнечная радиация несет очень важную информацию о поверхностных проявлениях различных динамических процессов в океане, которая может быть использована в различных научных и практических приложениях.</a:t>
            </a:r>
          </a:p>
        </p:txBody>
      </p:sp>
      <p:sp>
        <p:nvSpPr>
          <p:cNvPr id="5" name="Заголовок 4"/>
          <p:cNvSpPr>
            <a:spLocks noGrp="1"/>
          </p:cNvSpPr>
          <p:nvPr>
            <p:ph type="title"/>
          </p:nvPr>
        </p:nvSpPr>
        <p:spPr/>
        <p:txBody>
          <a:bodyPr>
            <a:normAutofit fontScale="90000"/>
          </a:bodyPr>
          <a:lstStyle/>
          <a:p>
            <a:r>
              <a:rPr lang="ru-RU" b="1" dirty="0"/>
              <a:t>Актуальность темы </a:t>
            </a:r>
            <a:r>
              <a:rPr lang="ru-RU" b="1" dirty="0" smtClean="0"/>
              <a:t>диссертации</a:t>
            </a:r>
            <a:endParaRPr lang="en-US" b="1" dirty="0"/>
          </a:p>
        </p:txBody>
      </p:sp>
    </p:spTree>
    <p:extLst>
      <p:ext uri="{BB962C8B-B14F-4D97-AF65-F5344CB8AC3E}">
        <p14:creationId xmlns:p14="http://schemas.microsoft.com/office/powerpoint/2010/main" val="4088170398"/>
      </p:ext>
    </p:extLst>
  </p:cSld>
  <p:clrMapOvr>
    <a:masterClrMapping/>
  </p:clrMapOvr>
  <p:transition>
    <p:fad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28604" y="1905000"/>
            <a:ext cx="8686799" cy="4724400"/>
          </a:xfrm>
        </p:spPr>
        <p:txBody>
          <a:bodyPr>
            <a:normAutofit fontScale="92500" lnSpcReduction="10000"/>
          </a:bodyPr>
          <a:lstStyle/>
          <a:p>
            <a:pPr lvl="0"/>
            <a:r>
              <a:rPr lang="ru-RU" dirty="0">
                <a:solidFill>
                  <a:schemeClr val="tx1"/>
                </a:solidFill>
              </a:rPr>
              <a:t>Предложен алгоритм восстановления пространственных вариаций </a:t>
            </a:r>
            <a:r>
              <a:rPr lang="ru-RU" dirty="0" smtClean="0">
                <a:solidFill>
                  <a:schemeClr val="tx1"/>
                </a:solidFill>
              </a:rPr>
              <a:t>СКН </a:t>
            </a:r>
            <a:r>
              <a:rPr lang="ru-RU" dirty="0">
                <a:solidFill>
                  <a:schemeClr val="tx1"/>
                </a:solidFill>
              </a:rPr>
              <a:t>морской поверхности по спутниковым изображениям солнечного блика.</a:t>
            </a:r>
            <a:endParaRPr lang="en-US" dirty="0">
              <a:solidFill>
                <a:schemeClr val="tx1"/>
              </a:solidFill>
            </a:endParaRPr>
          </a:p>
          <a:p>
            <a:pPr lvl="0"/>
            <a:r>
              <a:rPr lang="ru-RU" dirty="0">
                <a:solidFill>
                  <a:schemeClr val="tx1"/>
                </a:solidFill>
              </a:rPr>
              <a:t>Установлено, что контрасты СКН в нефтяных сликах систематически ниже контрастов СКН в сликах биологического происхождения. Этот результат объясняется различием упругостей нефтяных плёнок и плёнок биологического происхождения. Показано, что эффективный коэффициент упругости для тонкой нефтяной плёнки может быть задан как </a:t>
            </a:r>
            <a:r>
              <a:rPr lang="ru-RU" i="1" dirty="0">
                <a:solidFill>
                  <a:schemeClr val="tx1"/>
                </a:solidFill>
              </a:rPr>
              <a:t>E</a:t>
            </a:r>
            <a:r>
              <a:rPr lang="ru-RU" dirty="0">
                <a:solidFill>
                  <a:schemeClr val="tx1"/>
                </a:solidFill>
              </a:rPr>
              <a:t>=15</a:t>
            </a:r>
            <a:r>
              <a:rPr lang="ru-RU" i="1" dirty="0">
                <a:solidFill>
                  <a:schemeClr val="tx1"/>
                </a:solidFill>
              </a:rPr>
              <a:t>мН/м</a:t>
            </a:r>
            <a:r>
              <a:rPr lang="ru-RU" dirty="0" smtClean="0">
                <a:solidFill>
                  <a:schemeClr val="tx1"/>
                </a:solidFill>
              </a:rPr>
              <a:t>.</a:t>
            </a:r>
            <a:endParaRPr lang="ru-RU" dirty="0">
              <a:solidFill>
                <a:schemeClr val="tx1"/>
              </a:solidFill>
            </a:endParaRPr>
          </a:p>
          <a:p>
            <a:pPr lvl="0"/>
            <a:r>
              <a:rPr lang="ru-RU" dirty="0">
                <a:solidFill>
                  <a:schemeClr val="tx1"/>
                </a:solidFill>
              </a:rPr>
              <a:t>Установлено, что поверхностные проявления мезомасштабных течений в виде аномалий СКН и обратного рассеяния радиоволн «привязаны» к зонам конвергенции и дивергенцию поверхностного течения.</a:t>
            </a:r>
            <a:endParaRPr lang="en-US" dirty="0">
              <a:solidFill>
                <a:schemeClr val="tx1"/>
              </a:solidFill>
            </a:endParaRPr>
          </a:p>
          <a:p>
            <a:pPr lvl="0"/>
            <a:endParaRPr lang="en-US" dirty="0">
              <a:solidFill>
                <a:schemeClr val="tx1"/>
              </a:solidFill>
            </a:endParaRPr>
          </a:p>
        </p:txBody>
      </p:sp>
      <p:sp>
        <p:nvSpPr>
          <p:cNvPr id="2" name="Title 1"/>
          <p:cNvSpPr>
            <a:spLocks noGrp="1"/>
          </p:cNvSpPr>
          <p:nvPr>
            <p:ph type="title"/>
          </p:nvPr>
        </p:nvSpPr>
        <p:spPr/>
        <p:txBody>
          <a:bodyPr/>
          <a:lstStyle/>
          <a:p>
            <a:r>
              <a:rPr lang="ru-RU" dirty="0" smtClean="0"/>
              <a:t>Основные результаты работы</a:t>
            </a:r>
            <a:endParaRPr lang="en-US" dirty="0"/>
          </a:p>
        </p:txBody>
      </p:sp>
    </p:spTree>
    <p:extLst>
      <p:ext uri="{BB962C8B-B14F-4D97-AF65-F5344CB8AC3E}">
        <p14:creationId xmlns:p14="http://schemas.microsoft.com/office/powerpoint/2010/main" val="902291228"/>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15900" y="1752603"/>
            <a:ext cx="8712200" cy="5105399"/>
          </a:xfrm>
        </p:spPr>
        <p:txBody>
          <a:bodyPr>
            <a:normAutofit fontScale="85000" lnSpcReduction="10000"/>
          </a:bodyPr>
          <a:lstStyle/>
          <a:p>
            <a:pPr marL="514350" indent="-514350">
              <a:buFont typeface="+mj-lt"/>
              <a:buAutoNum type="romanUcPeriod"/>
            </a:pPr>
            <a:r>
              <a:rPr lang="ru-RU" dirty="0" smtClean="0">
                <a:solidFill>
                  <a:schemeClr val="tx1"/>
                </a:solidFill>
              </a:rPr>
              <a:t>разработанный метод позволяет работать с различными оптическими спектрометрами благодаря использованию передаточной функции, которая напрямую зависит от наблюдаемых градиентов яркости солнечного блика, бе</a:t>
            </a:r>
            <a:r>
              <a:rPr lang="en-US" dirty="0" smtClean="0">
                <a:solidFill>
                  <a:schemeClr val="tx1"/>
                </a:solidFill>
              </a:rPr>
              <a:t>з</a:t>
            </a:r>
            <a:r>
              <a:rPr lang="ru-RU" dirty="0" smtClean="0">
                <a:solidFill>
                  <a:schemeClr val="tx1"/>
                </a:solidFill>
              </a:rPr>
              <a:t> априорного задания плотности распределения уклонов;</a:t>
            </a:r>
          </a:p>
          <a:p>
            <a:pPr marL="514350" indent="-514350">
              <a:buFont typeface="+mj-lt"/>
              <a:buAutoNum type="romanUcPeriod"/>
            </a:pPr>
            <a:r>
              <a:rPr lang="ru-RU" dirty="0" smtClean="0">
                <a:solidFill>
                  <a:schemeClr val="tx1"/>
                </a:solidFill>
              </a:rPr>
              <a:t>контрасты СКН в нефтяных сликах ситематически ниже контрастов СКН в сликах биологического происхождения;</a:t>
            </a:r>
          </a:p>
          <a:p>
            <a:pPr marL="514350" indent="-514350">
              <a:buFont typeface="+mj-lt"/>
              <a:buAutoNum type="romanUcPeriod"/>
            </a:pPr>
            <a:r>
              <a:rPr lang="ru-RU" dirty="0" smtClean="0">
                <a:solidFill>
                  <a:schemeClr val="tx1"/>
                </a:solidFill>
              </a:rPr>
              <a:t>для одного и того же слика, сформированного тонкой нефтяной плёнкой, контрасты УЭПР примерно в 1.6 раза сильнее контрастов СКН;</a:t>
            </a:r>
          </a:p>
          <a:p>
            <a:pPr marL="514350" indent="-514350">
              <a:buFont typeface="+mj-lt"/>
              <a:buAutoNum type="romanUcPeriod"/>
            </a:pPr>
            <a:r>
              <a:rPr lang="ru-RU" dirty="0" smtClean="0">
                <a:solidFill>
                  <a:schemeClr val="tx1"/>
                </a:solidFill>
              </a:rPr>
              <a:t>поверхностные проявления ВВ и мезомасштабных течений отчётливо проявляются в модуляциях уклонов морской поверхности в результате усиления среднеквадратичного наклона (СКН) в зонах конвергенции течения, и его подавления в зонах дивергенции;</a:t>
            </a:r>
          </a:p>
          <a:p>
            <a:pPr marL="514350" indent="-514350">
              <a:buFont typeface="+mj-lt"/>
              <a:buAutoNum type="romanUcPeriod"/>
            </a:pPr>
            <a:r>
              <a:rPr lang="ru-RU" dirty="0" smtClean="0">
                <a:solidFill>
                  <a:schemeClr val="tx1"/>
                </a:solidFill>
              </a:rPr>
              <a:t>аномалии характеристик ветрового волнения (СКН, обрушения) связаны с зонами дивергенции течений и пространственно привязаны к областям сильных градиентов завихренности полей квази-геострофических течений.</a:t>
            </a:r>
          </a:p>
        </p:txBody>
      </p:sp>
      <p:sp>
        <p:nvSpPr>
          <p:cNvPr id="2" name="Заголовок 1"/>
          <p:cNvSpPr>
            <a:spLocks noGrp="1"/>
          </p:cNvSpPr>
          <p:nvPr>
            <p:ph type="title"/>
          </p:nvPr>
        </p:nvSpPr>
        <p:spPr/>
        <p:txBody>
          <a:bodyPr>
            <a:noAutofit/>
          </a:bodyPr>
          <a:lstStyle/>
          <a:p>
            <a:r>
              <a:rPr lang="ru-RU" sz="4000" dirty="0" smtClean="0"/>
              <a:t>Положения, выносимые на защиту</a:t>
            </a:r>
            <a:endParaRPr lang="en-US" sz="4000" dirty="0"/>
          </a:p>
        </p:txBody>
      </p:sp>
    </p:spTree>
    <p:extLst>
      <p:ext uri="{BB962C8B-B14F-4D97-AF65-F5344CB8AC3E}">
        <p14:creationId xmlns:p14="http://schemas.microsoft.com/office/powerpoint/2010/main" val="2227681646"/>
      </p:ext>
    </p:extLst>
  </p:cSld>
  <p:clrMapOvr>
    <a:masterClrMapping/>
  </p:clrMapOvr>
  <p:transition>
    <p:fad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171398"/>
            <a:ext cx="8229600" cy="1252537"/>
          </a:xfrm>
        </p:spPr>
        <p:txBody>
          <a:bodyPr>
            <a:noAutofit/>
          </a:bodyPr>
          <a:lstStyle/>
          <a:p>
            <a:r>
              <a:rPr lang="ru-RU" sz="4000" dirty="0"/>
              <a:t>Апробация работы и публикации</a:t>
            </a:r>
            <a:endParaRPr lang="en-US" sz="4000" dirty="0"/>
          </a:p>
        </p:txBody>
      </p:sp>
      <p:sp>
        <p:nvSpPr>
          <p:cNvPr id="3" name="Объект 2"/>
          <p:cNvSpPr>
            <a:spLocks noGrp="1"/>
          </p:cNvSpPr>
          <p:nvPr>
            <p:ph idx="4294967295"/>
          </p:nvPr>
        </p:nvSpPr>
        <p:spPr>
          <a:xfrm>
            <a:off x="224644" y="762000"/>
            <a:ext cx="8694712" cy="5867400"/>
          </a:xfrm>
        </p:spPr>
        <p:txBody>
          <a:bodyPr>
            <a:noAutofit/>
          </a:bodyPr>
          <a:lstStyle/>
          <a:p>
            <a:r>
              <a:rPr lang="ru-RU" sz="1600" dirty="0" smtClean="0">
                <a:solidFill>
                  <a:schemeClr val="tx1"/>
                </a:solidFill>
              </a:rPr>
              <a:t>Полученные научные результаты реализованы в виде алгоритмов и элементов программного обеспечения и использованы для обработки данных радиолокаторов с синтезированной апертурой (РСА) и оптических изображений, а также восстановления статистических параметров поверхности Океана.</a:t>
            </a:r>
            <a:endParaRPr lang="en-US" sz="1600" dirty="0" smtClean="0">
              <a:solidFill>
                <a:schemeClr val="tx1"/>
              </a:solidFill>
            </a:endParaRPr>
          </a:p>
          <a:p>
            <a:endParaRPr lang="en-US" sz="1600" dirty="0" smtClean="0">
              <a:solidFill>
                <a:schemeClr val="tx1"/>
              </a:solidFill>
            </a:endParaRPr>
          </a:p>
          <a:p>
            <a:r>
              <a:rPr lang="en-US" sz="1600" dirty="0" smtClean="0">
                <a:solidFill>
                  <a:schemeClr val="tx1"/>
                </a:solidFill>
              </a:rPr>
              <a:t>П</a:t>
            </a:r>
            <a:r>
              <a:rPr lang="ru-RU" sz="1600" dirty="0" smtClean="0">
                <a:solidFill>
                  <a:schemeClr val="tx1"/>
                </a:solidFill>
              </a:rPr>
              <a:t>редложенные </a:t>
            </a:r>
            <a:r>
              <a:rPr lang="ru-RU" sz="1600" dirty="0">
                <a:solidFill>
                  <a:schemeClr val="tx1"/>
                </a:solidFill>
              </a:rPr>
              <a:t>алгоритмы и методики были апробированы и внедрены в Международном центре по окружающей среде и дистанционному зондированию им. Нансена (</a:t>
            </a:r>
            <a:r>
              <a:rPr lang="en-US" sz="1600" dirty="0">
                <a:solidFill>
                  <a:schemeClr val="tx1"/>
                </a:solidFill>
              </a:rPr>
              <a:t>NIERSC</a:t>
            </a:r>
            <a:r>
              <a:rPr lang="ru-RU" sz="1600" dirty="0">
                <a:solidFill>
                  <a:schemeClr val="tx1"/>
                </a:solidFill>
              </a:rPr>
              <a:t>), а также в Лаборатории Спутниковой Океанографии (ЛСО, на англ. </a:t>
            </a:r>
            <a:r>
              <a:rPr lang="en-US" sz="1600" dirty="0">
                <a:solidFill>
                  <a:schemeClr val="tx1"/>
                </a:solidFill>
              </a:rPr>
              <a:t>SOLab</a:t>
            </a:r>
            <a:r>
              <a:rPr lang="ru-RU" sz="1600" dirty="0">
                <a:solidFill>
                  <a:schemeClr val="tx1"/>
                </a:solidFill>
              </a:rPr>
              <a:t>) РГГМУ, в виде элементов спутникового информационного портала </a:t>
            </a:r>
            <a:r>
              <a:rPr lang="en-US" sz="1600" dirty="0">
                <a:solidFill>
                  <a:schemeClr val="tx1"/>
                </a:solidFill>
              </a:rPr>
              <a:t>SATIN</a:t>
            </a:r>
            <a:r>
              <a:rPr lang="ru-RU" sz="1600" dirty="0">
                <a:solidFill>
                  <a:schemeClr val="tx1"/>
                </a:solidFill>
              </a:rPr>
              <a:t> (от англ. </a:t>
            </a:r>
            <a:r>
              <a:rPr lang="en-US" sz="1600" b="1" i="1" dirty="0">
                <a:solidFill>
                  <a:schemeClr val="tx1"/>
                </a:solidFill>
              </a:rPr>
              <a:t>SAT</a:t>
            </a:r>
            <a:r>
              <a:rPr lang="en-US" sz="1600" dirty="0">
                <a:solidFill>
                  <a:schemeClr val="tx1"/>
                </a:solidFill>
              </a:rPr>
              <a:t>ellite Data Search and Manage </a:t>
            </a:r>
            <a:r>
              <a:rPr lang="en-US" sz="1600" b="1" i="1" dirty="0">
                <a:solidFill>
                  <a:schemeClr val="tx1"/>
                </a:solidFill>
              </a:rPr>
              <a:t>IN</a:t>
            </a:r>
            <a:r>
              <a:rPr lang="en-US" sz="1600" dirty="0">
                <a:solidFill>
                  <a:schemeClr val="tx1"/>
                </a:solidFill>
              </a:rPr>
              <a:t>formation Portal</a:t>
            </a:r>
            <a:r>
              <a:rPr lang="ru-RU" sz="1600" dirty="0">
                <a:solidFill>
                  <a:schemeClr val="tx1"/>
                </a:solidFill>
              </a:rPr>
              <a:t>), для поиска, получения, отображения, распространения и хранения данных дистанционного зондирования (</a:t>
            </a:r>
            <a:r>
              <a:rPr lang="ru-RU" sz="1600" u="sng" dirty="0">
                <a:solidFill>
                  <a:schemeClr val="tx1"/>
                </a:solidFill>
                <a:hlinkClick r:id="rId2"/>
              </a:rPr>
              <a:t>http://satin.rshu.ru/</a:t>
            </a:r>
            <a:r>
              <a:rPr lang="ru-RU" sz="1600" dirty="0">
                <a:solidFill>
                  <a:schemeClr val="tx1"/>
                </a:solidFill>
              </a:rPr>
              <a:t>), а также как элемент разрабатываемой синергетической платформы  </a:t>
            </a:r>
            <a:r>
              <a:rPr lang="en-US" sz="1600" dirty="0">
                <a:solidFill>
                  <a:schemeClr val="tx1"/>
                </a:solidFill>
              </a:rPr>
              <a:t>SYNTool</a:t>
            </a:r>
            <a:r>
              <a:rPr lang="ru-RU" sz="1600" dirty="0">
                <a:solidFill>
                  <a:schemeClr val="tx1"/>
                </a:solidFill>
              </a:rPr>
              <a:t> (</a:t>
            </a:r>
            <a:r>
              <a:rPr lang="ru-RU" sz="1600" u="sng" dirty="0">
                <a:solidFill>
                  <a:schemeClr val="tx1"/>
                </a:solidFill>
                <a:hlinkClick r:id="rId3"/>
              </a:rPr>
              <a:t>http://syntool.solab.rshu.ru/</a:t>
            </a:r>
            <a:r>
              <a:rPr lang="ru-RU" sz="1600" dirty="0">
                <a:solidFill>
                  <a:schemeClr val="tx1"/>
                </a:solidFill>
              </a:rPr>
              <a:t>) ЛСО РГГМУ</a:t>
            </a:r>
            <a:r>
              <a:rPr lang="ru-RU" sz="1600" dirty="0" smtClean="0">
                <a:solidFill>
                  <a:schemeClr val="tx1"/>
                </a:solidFill>
              </a:rPr>
              <a:t>.</a:t>
            </a:r>
            <a:endParaRPr lang="en-US" sz="1600" dirty="0" smtClean="0">
              <a:solidFill>
                <a:schemeClr val="tx1"/>
              </a:solidFill>
            </a:endParaRPr>
          </a:p>
          <a:p>
            <a:endParaRPr lang="en-US" sz="1600" dirty="0" smtClean="0">
              <a:solidFill>
                <a:schemeClr val="tx1"/>
              </a:solidFill>
            </a:endParaRPr>
          </a:p>
          <a:p>
            <a:r>
              <a:rPr lang="ru-RU" sz="1600" dirty="0" smtClean="0">
                <a:solidFill>
                  <a:schemeClr val="tx1"/>
                </a:solidFill>
              </a:rPr>
              <a:t>Предполагается </a:t>
            </a:r>
            <a:r>
              <a:rPr lang="ru-RU" sz="1600" dirty="0">
                <a:solidFill>
                  <a:schemeClr val="tx1"/>
                </a:solidFill>
              </a:rPr>
              <a:t>дальнейшее внедрение разработанной методики для оперативной обработки РСА и оптических данных, получаемых с действующих ИСЗ и ИСЗ, планируемых к запуску российским и зарубежными  космическими агентствами</a:t>
            </a:r>
            <a:r>
              <a:rPr lang="ru-RU" sz="1600" dirty="0" smtClean="0">
                <a:solidFill>
                  <a:schemeClr val="tx1"/>
                </a:solidFill>
              </a:rPr>
              <a:t>.</a:t>
            </a:r>
            <a:endParaRPr lang="en-US" sz="1600" dirty="0" smtClean="0">
              <a:solidFill>
                <a:schemeClr val="tx1"/>
              </a:solidFill>
            </a:endParaRPr>
          </a:p>
          <a:p>
            <a:endParaRPr lang="en-US" sz="1600" dirty="0" smtClean="0">
              <a:solidFill>
                <a:schemeClr val="tx1"/>
              </a:solidFill>
            </a:endParaRPr>
          </a:p>
          <a:p>
            <a:r>
              <a:rPr lang="ru-RU" sz="1600" dirty="0" smtClean="0">
                <a:solidFill>
                  <a:schemeClr val="tx1"/>
                </a:solidFill>
              </a:rPr>
              <a:t>По </a:t>
            </a:r>
            <a:r>
              <a:rPr lang="ru-RU" sz="1600" dirty="0">
                <a:solidFill>
                  <a:schemeClr val="tx1"/>
                </a:solidFill>
              </a:rPr>
              <a:t>результатам диссертационной работы можно утверждать, что, наиболее перспективным для мониторинга физических процессов в верхнем слое Океана является применение синергетического подхода РСА и оптических данных, позволяющего лучше понять как пути формирования спутниковых изображений, так и механизмы проявления океанических явлений на поверхности</a:t>
            </a:r>
            <a:r>
              <a:rPr lang="ru-RU" sz="1600" dirty="0" smtClean="0">
                <a:solidFill>
                  <a:schemeClr val="tx1"/>
                </a:solidFill>
              </a:rPr>
              <a:t>.</a:t>
            </a:r>
            <a:endParaRPr lang="en-US" sz="1600" dirty="0">
              <a:solidFill>
                <a:schemeClr val="tx1"/>
              </a:solidFill>
            </a:endParaRPr>
          </a:p>
        </p:txBody>
      </p:sp>
    </p:spTree>
    <p:extLst>
      <p:ext uri="{BB962C8B-B14F-4D97-AF65-F5344CB8AC3E}">
        <p14:creationId xmlns:p14="http://schemas.microsoft.com/office/powerpoint/2010/main" val="3302333773"/>
      </p:ext>
    </p:extLst>
  </p:cSld>
  <p:clrMapOvr>
    <a:masterClrMapping/>
  </p:clrMapOvr>
  <p:transition>
    <p:fad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ontent Placeholder 7"/>
          <p:cNvSpPr>
            <a:spLocks noGrp="1"/>
          </p:cNvSpPr>
          <p:nvPr>
            <p:ph idx="1"/>
          </p:nvPr>
        </p:nvSpPr>
        <p:spPr>
          <a:xfrm>
            <a:off x="4" y="1219200"/>
            <a:ext cx="9143999" cy="5486400"/>
          </a:xfrm>
        </p:spPr>
        <p:txBody>
          <a:bodyPr>
            <a:normAutofit fontScale="70000" lnSpcReduction="20000"/>
          </a:bodyPr>
          <a:lstStyle/>
          <a:p>
            <a:pPr>
              <a:buNone/>
            </a:pPr>
            <a:r>
              <a:rPr lang="ru-RU" dirty="0" smtClean="0">
                <a:solidFill>
                  <a:schemeClr val="tx1"/>
                </a:solidFill>
              </a:rPr>
              <a:t>Результаты работы докладывались на различных </a:t>
            </a:r>
            <a:r>
              <a:rPr lang="ru-RU" b="1" dirty="0" smtClean="0">
                <a:solidFill>
                  <a:schemeClr val="tx1"/>
                </a:solidFill>
              </a:rPr>
              <a:t>отечественных и международных конференциях</a:t>
            </a:r>
            <a:r>
              <a:rPr lang="en-US" dirty="0" smtClean="0">
                <a:solidFill>
                  <a:schemeClr val="tx1"/>
                </a:solidFill>
              </a:rPr>
              <a:t>, </a:t>
            </a:r>
            <a:r>
              <a:rPr lang="ru-RU" dirty="0" smtClean="0">
                <a:solidFill>
                  <a:schemeClr val="tx1"/>
                </a:solidFill>
              </a:rPr>
              <a:t>в</a:t>
            </a:r>
            <a:r>
              <a:rPr lang="en-US" dirty="0" smtClean="0">
                <a:solidFill>
                  <a:schemeClr val="tx1"/>
                </a:solidFill>
              </a:rPr>
              <a:t> </a:t>
            </a:r>
            <a:r>
              <a:rPr lang="ru-RU" dirty="0" smtClean="0">
                <a:solidFill>
                  <a:schemeClr val="tx1"/>
                </a:solidFill>
              </a:rPr>
              <a:t>частности</a:t>
            </a:r>
            <a:r>
              <a:rPr lang="en-US" dirty="0" smtClean="0">
                <a:solidFill>
                  <a:schemeClr val="tx1"/>
                </a:solidFill>
              </a:rPr>
              <a:t> </a:t>
            </a:r>
            <a:r>
              <a:rPr lang="en-US" dirty="0" err="1" smtClean="0">
                <a:solidFill>
                  <a:schemeClr val="tx1"/>
                </a:solidFill>
              </a:rPr>
              <a:t>на</a:t>
            </a:r>
            <a:r>
              <a:rPr lang="en-US" dirty="0" smtClean="0">
                <a:solidFill>
                  <a:schemeClr val="tx1"/>
                </a:solidFill>
              </a:rPr>
              <a:t>:</a:t>
            </a:r>
          </a:p>
          <a:p>
            <a:endParaRPr lang="en-US" dirty="0" smtClean="0">
              <a:solidFill>
                <a:schemeClr val="tx1"/>
              </a:solidFill>
            </a:endParaRPr>
          </a:p>
          <a:p>
            <a:pPr>
              <a:buFont typeface="Arial" pitchFamily="34" charset="0"/>
              <a:buChar char="•"/>
            </a:pPr>
            <a:r>
              <a:rPr lang="en-US" dirty="0" smtClean="0">
                <a:solidFill>
                  <a:schemeClr val="tx1"/>
                </a:solidFill>
              </a:rPr>
              <a:t>7-</a:t>
            </a:r>
            <a:r>
              <a:rPr lang="ru-RU" dirty="0" smtClean="0">
                <a:solidFill>
                  <a:schemeClr val="tx1"/>
                </a:solidFill>
              </a:rPr>
              <a:t>ой всероссийской открытой конференции</a:t>
            </a:r>
            <a:r>
              <a:rPr lang="en-US" dirty="0" smtClean="0">
                <a:solidFill>
                  <a:schemeClr val="tx1"/>
                </a:solidFill>
              </a:rPr>
              <a:t> «</a:t>
            </a:r>
            <a:r>
              <a:rPr lang="ru-RU" dirty="0" smtClean="0">
                <a:solidFill>
                  <a:schemeClr val="tx1"/>
                </a:solidFill>
              </a:rPr>
              <a:t>Современные проблемы Дистанционного зондирования Земли из Космоса</a:t>
            </a:r>
            <a:r>
              <a:rPr lang="en-US" dirty="0" smtClean="0">
                <a:solidFill>
                  <a:schemeClr val="tx1"/>
                </a:solidFill>
              </a:rPr>
              <a:t>» (</a:t>
            </a:r>
            <a:r>
              <a:rPr lang="ru-RU" dirty="0" smtClean="0">
                <a:solidFill>
                  <a:schemeClr val="tx1"/>
                </a:solidFill>
              </a:rPr>
              <a:t>Москва</a:t>
            </a:r>
            <a:r>
              <a:rPr lang="en-US" dirty="0" smtClean="0">
                <a:solidFill>
                  <a:schemeClr val="tx1"/>
                </a:solidFill>
              </a:rPr>
              <a:t>, </a:t>
            </a:r>
            <a:r>
              <a:rPr lang="ru-RU" dirty="0" smtClean="0">
                <a:solidFill>
                  <a:schemeClr val="tx1"/>
                </a:solidFill>
              </a:rPr>
              <a:t>Россия</a:t>
            </a:r>
            <a:r>
              <a:rPr lang="en-US" dirty="0" smtClean="0">
                <a:solidFill>
                  <a:schemeClr val="tx1"/>
                </a:solidFill>
              </a:rPr>
              <a:t>, </a:t>
            </a:r>
            <a:r>
              <a:rPr lang="ru-RU" dirty="0" smtClean="0">
                <a:solidFill>
                  <a:schemeClr val="tx1"/>
                </a:solidFill>
              </a:rPr>
              <a:t>Ноябрь</a:t>
            </a:r>
            <a:r>
              <a:rPr lang="en-US" dirty="0" smtClean="0">
                <a:solidFill>
                  <a:schemeClr val="tx1"/>
                </a:solidFill>
              </a:rPr>
              <a:t> 2009);</a:t>
            </a:r>
          </a:p>
          <a:p>
            <a:pPr>
              <a:buFont typeface="Arial" pitchFamily="34" charset="0"/>
              <a:buChar char="•"/>
            </a:pPr>
            <a:r>
              <a:rPr lang="en-US" dirty="0" smtClean="0">
                <a:solidFill>
                  <a:schemeClr val="tx1"/>
                </a:solidFill>
              </a:rPr>
              <a:t>3rd </a:t>
            </a:r>
            <a:r>
              <a:rPr lang="en-US" dirty="0" err="1" smtClean="0">
                <a:solidFill>
                  <a:schemeClr val="tx1"/>
                </a:solidFill>
              </a:rPr>
              <a:t>SeaSAR</a:t>
            </a:r>
            <a:r>
              <a:rPr lang="en-US" dirty="0" smtClean="0">
                <a:solidFill>
                  <a:schemeClr val="tx1"/>
                </a:solidFill>
              </a:rPr>
              <a:t> workshop “Advances in SAR Oceanography from ENVISAT, ERS and ESA third party missions” (</a:t>
            </a:r>
            <a:r>
              <a:rPr lang="en-US" dirty="0" err="1" smtClean="0">
                <a:solidFill>
                  <a:schemeClr val="tx1"/>
                </a:solidFill>
              </a:rPr>
              <a:t>Frascati</a:t>
            </a:r>
            <a:r>
              <a:rPr lang="en-US" dirty="0" smtClean="0">
                <a:solidFill>
                  <a:schemeClr val="tx1"/>
                </a:solidFill>
              </a:rPr>
              <a:t>, Italy, 25-29 January 2010);</a:t>
            </a:r>
          </a:p>
          <a:p>
            <a:pPr>
              <a:buFont typeface="Arial" pitchFamily="34" charset="0"/>
              <a:buChar char="•"/>
            </a:pPr>
            <a:r>
              <a:rPr lang="en-US" dirty="0" smtClean="0">
                <a:solidFill>
                  <a:schemeClr val="tx1"/>
                </a:solidFill>
              </a:rPr>
              <a:t>ESA Living Planet Symposium (Bergen, Norway, 28 June - 2 July 2010);</a:t>
            </a:r>
          </a:p>
          <a:p>
            <a:pPr>
              <a:buFont typeface="Arial" pitchFamily="34" charset="0"/>
              <a:buChar char="•"/>
            </a:pPr>
            <a:r>
              <a:rPr lang="en-US" dirty="0" smtClean="0">
                <a:solidFill>
                  <a:schemeClr val="tx1"/>
                </a:solidFill>
              </a:rPr>
              <a:t>39th COSPAR Scientific Assembly (Mysore, India, 14-22 July 2012);</a:t>
            </a:r>
          </a:p>
          <a:p>
            <a:pPr>
              <a:buFont typeface="Arial" pitchFamily="34" charset="0"/>
              <a:buChar char="•"/>
            </a:pPr>
            <a:r>
              <a:rPr lang="en-US" dirty="0" smtClean="0">
                <a:solidFill>
                  <a:schemeClr val="tx1"/>
                </a:solidFill>
              </a:rPr>
              <a:t>6th International Workshop on Science and Applications of SAR </a:t>
            </a:r>
            <a:r>
              <a:rPr lang="en-US" dirty="0" err="1" smtClean="0">
                <a:solidFill>
                  <a:schemeClr val="tx1"/>
                </a:solidFill>
              </a:rPr>
              <a:t>Polarimetry</a:t>
            </a:r>
            <a:r>
              <a:rPr lang="en-US" dirty="0" smtClean="0">
                <a:solidFill>
                  <a:schemeClr val="tx1"/>
                </a:solidFill>
              </a:rPr>
              <a:t> and </a:t>
            </a:r>
            <a:r>
              <a:rPr lang="en-US" dirty="0" err="1" smtClean="0">
                <a:solidFill>
                  <a:schemeClr val="tx1"/>
                </a:solidFill>
              </a:rPr>
              <a:t>Polarimetric</a:t>
            </a:r>
            <a:r>
              <a:rPr lang="en-US" dirty="0" smtClean="0">
                <a:solidFill>
                  <a:schemeClr val="tx1"/>
                </a:solidFill>
              </a:rPr>
              <a:t> </a:t>
            </a:r>
            <a:r>
              <a:rPr lang="en-US" dirty="0" err="1" smtClean="0">
                <a:solidFill>
                  <a:schemeClr val="tx1"/>
                </a:solidFill>
              </a:rPr>
              <a:t>Interferometry</a:t>
            </a:r>
            <a:r>
              <a:rPr lang="en-US" dirty="0" smtClean="0">
                <a:solidFill>
                  <a:schemeClr val="tx1"/>
                </a:solidFill>
              </a:rPr>
              <a:t>, </a:t>
            </a:r>
            <a:r>
              <a:rPr lang="en-US" dirty="0" err="1" smtClean="0">
                <a:solidFill>
                  <a:schemeClr val="tx1"/>
                </a:solidFill>
              </a:rPr>
              <a:t>POLinSAR</a:t>
            </a:r>
            <a:r>
              <a:rPr lang="en-US" dirty="0" smtClean="0">
                <a:solidFill>
                  <a:schemeClr val="tx1"/>
                </a:solidFill>
              </a:rPr>
              <a:t> 2013 (28 January - 1February 2013, </a:t>
            </a:r>
            <a:r>
              <a:rPr lang="en-US" dirty="0" err="1" smtClean="0">
                <a:solidFill>
                  <a:schemeClr val="tx1"/>
                </a:solidFill>
              </a:rPr>
              <a:t>Frascati</a:t>
            </a:r>
            <a:r>
              <a:rPr lang="en-US" dirty="0" smtClean="0">
                <a:solidFill>
                  <a:schemeClr val="tx1"/>
                </a:solidFill>
              </a:rPr>
              <a:t> (Rome), Italy);</a:t>
            </a:r>
          </a:p>
          <a:p>
            <a:pPr>
              <a:buFont typeface="Arial" pitchFamily="34" charset="0"/>
              <a:buChar char="•"/>
            </a:pPr>
            <a:r>
              <a:rPr lang="en-US" dirty="0" smtClean="0">
                <a:solidFill>
                  <a:schemeClr val="tx1"/>
                </a:solidFill>
              </a:rPr>
              <a:t>Asia-Pacific Conference on Synthetic Aperture Radar "Overcoming the Hardships: Responding to Disasters with SAR", (Tsukuba, Japan, 23-27 September 2013).</a:t>
            </a:r>
          </a:p>
          <a:p>
            <a:endParaRPr lang="en-US" dirty="0" smtClean="0">
              <a:solidFill>
                <a:schemeClr val="tx1"/>
              </a:solidFill>
            </a:endParaRPr>
          </a:p>
          <a:p>
            <a:pPr>
              <a:buNone/>
            </a:pPr>
            <a:r>
              <a:rPr lang="ru-RU" dirty="0" smtClean="0">
                <a:solidFill>
                  <a:schemeClr val="tx1"/>
                </a:solidFill>
              </a:rPr>
              <a:t>По теме диссертации </a:t>
            </a:r>
            <a:r>
              <a:rPr lang="ru-RU" b="1" dirty="0" smtClean="0">
                <a:solidFill>
                  <a:schemeClr val="tx1"/>
                </a:solidFill>
              </a:rPr>
              <a:t>опубликовано 24 печатные работы</a:t>
            </a:r>
            <a:r>
              <a:rPr lang="ru-RU" dirty="0" smtClean="0">
                <a:solidFill>
                  <a:schemeClr val="tx1"/>
                </a:solidFill>
              </a:rPr>
              <a:t>, включая</a:t>
            </a:r>
            <a:r>
              <a:rPr lang="en-US" dirty="0" smtClean="0">
                <a:solidFill>
                  <a:schemeClr val="tx1"/>
                </a:solidFill>
              </a:rPr>
              <a:t>:</a:t>
            </a:r>
          </a:p>
          <a:p>
            <a:pPr>
              <a:buFont typeface="Arial" pitchFamily="34" charset="0"/>
              <a:buChar char="•"/>
            </a:pPr>
            <a:r>
              <a:rPr lang="ru-RU" b="1" dirty="0" smtClean="0">
                <a:solidFill>
                  <a:schemeClr val="tx1"/>
                </a:solidFill>
              </a:rPr>
              <a:t>21 тезис конференций</a:t>
            </a:r>
            <a:r>
              <a:rPr lang="ru-RU" dirty="0" smtClean="0">
                <a:solidFill>
                  <a:schemeClr val="tx1"/>
                </a:solidFill>
              </a:rPr>
              <a:t>,</a:t>
            </a:r>
            <a:endParaRPr lang="en-US" dirty="0" smtClean="0">
              <a:solidFill>
                <a:schemeClr val="tx1"/>
              </a:solidFill>
            </a:endParaRPr>
          </a:p>
          <a:p>
            <a:pPr>
              <a:buFont typeface="Arial" pitchFamily="34" charset="0"/>
              <a:buChar char="•"/>
            </a:pPr>
            <a:r>
              <a:rPr lang="ru-RU" b="1" dirty="0" smtClean="0">
                <a:solidFill>
                  <a:schemeClr val="tx1"/>
                </a:solidFill>
              </a:rPr>
              <a:t>6 реферируемых изданий </a:t>
            </a:r>
            <a:r>
              <a:rPr lang="en-US" dirty="0" err="1" smtClean="0">
                <a:solidFill>
                  <a:schemeClr val="tx1"/>
                </a:solidFill>
              </a:rPr>
              <a:t>из</a:t>
            </a:r>
            <a:r>
              <a:rPr lang="en-US" dirty="0" smtClean="0">
                <a:solidFill>
                  <a:schemeClr val="tx1"/>
                </a:solidFill>
              </a:rPr>
              <a:t> </a:t>
            </a:r>
            <a:r>
              <a:rPr lang="en-US" dirty="0" err="1" smtClean="0">
                <a:solidFill>
                  <a:schemeClr val="tx1"/>
                </a:solidFill>
              </a:rPr>
              <a:t>списка</a:t>
            </a:r>
            <a:r>
              <a:rPr lang="en-US" dirty="0" smtClean="0">
                <a:solidFill>
                  <a:schemeClr val="tx1"/>
                </a:solidFill>
              </a:rPr>
              <a:t> ВАК </a:t>
            </a:r>
            <a:r>
              <a:rPr lang="ru-RU" dirty="0" smtClean="0">
                <a:solidFill>
                  <a:schemeClr val="tx1"/>
                </a:solidFill>
              </a:rPr>
              <a:t>и</a:t>
            </a:r>
            <a:endParaRPr lang="en-US" dirty="0" smtClean="0">
              <a:solidFill>
                <a:schemeClr val="tx1"/>
              </a:solidFill>
            </a:endParaRPr>
          </a:p>
          <a:p>
            <a:pPr>
              <a:buFont typeface="Arial" pitchFamily="34" charset="0"/>
              <a:buChar char="•"/>
            </a:pPr>
            <a:r>
              <a:rPr lang="en-US" dirty="0" smtClean="0">
                <a:solidFill>
                  <a:schemeClr val="tx1"/>
                </a:solidFill>
              </a:rPr>
              <a:t>4</a:t>
            </a:r>
            <a:r>
              <a:rPr lang="ru-RU" dirty="0" smtClean="0">
                <a:solidFill>
                  <a:schemeClr val="tx1"/>
                </a:solidFill>
              </a:rPr>
              <a:t> патента</a:t>
            </a:r>
            <a:endParaRPr lang="en-US" dirty="0" smtClean="0">
              <a:solidFill>
                <a:schemeClr val="tx1"/>
              </a:solidFill>
            </a:endParaRPr>
          </a:p>
          <a:p>
            <a:endParaRPr lang="en-US" dirty="0" smtClean="0">
              <a:solidFill>
                <a:schemeClr val="tx1"/>
              </a:solidFill>
            </a:endParaRPr>
          </a:p>
          <a:p>
            <a:pPr>
              <a:buNone/>
            </a:pPr>
            <a:r>
              <a:rPr lang="ru-RU" dirty="0" smtClean="0">
                <a:solidFill>
                  <a:schemeClr val="tx1"/>
                </a:solidFill>
              </a:rPr>
              <a:t>Результаты проделанной работы также докладывались и обсуждались на различных </a:t>
            </a:r>
            <a:r>
              <a:rPr lang="ru-RU" b="1" dirty="0" smtClean="0">
                <a:solidFill>
                  <a:schemeClr val="tx1"/>
                </a:solidFill>
              </a:rPr>
              <a:t>международных научных семинарах</a:t>
            </a:r>
            <a:r>
              <a:rPr lang="ru-RU" dirty="0" smtClean="0">
                <a:solidFill>
                  <a:schemeClr val="tx1"/>
                </a:solidFill>
              </a:rPr>
              <a:t> как за рубежом (в </a:t>
            </a:r>
            <a:r>
              <a:rPr lang="ru-RU" b="1" dirty="0" smtClean="0">
                <a:solidFill>
                  <a:schemeClr val="tx1"/>
                </a:solidFill>
              </a:rPr>
              <a:t>Норвегии</a:t>
            </a:r>
            <a:r>
              <a:rPr lang="ru-RU" dirty="0" smtClean="0">
                <a:solidFill>
                  <a:schemeClr val="tx1"/>
                </a:solidFill>
              </a:rPr>
              <a:t>, </a:t>
            </a:r>
            <a:r>
              <a:rPr lang="ru-RU" b="1" dirty="0" smtClean="0">
                <a:solidFill>
                  <a:schemeClr val="tx1"/>
                </a:solidFill>
              </a:rPr>
              <a:t>Франции</a:t>
            </a:r>
            <a:r>
              <a:rPr lang="ru-RU" dirty="0" smtClean="0">
                <a:solidFill>
                  <a:schemeClr val="tx1"/>
                </a:solidFill>
              </a:rPr>
              <a:t>, </a:t>
            </a:r>
            <a:r>
              <a:rPr lang="ru-RU" b="1" dirty="0" smtClean="0">
                <a:solidFill>
                  <a:schemeClr val="tx1"/>
                </a:solidFill>
              </a:rPr>
              <a:t>Финляндии</a:t>
            </a:r>
            <a:r>
              <a:rPr lang="en-US" b="1" dirty="0" smtClean="0">
                <a:solidFill>
                  <a:schemeClr val="tx1"/>
                </a:solidFill>
              </a:rPr>
              <a:t>, </a:t>
            </a:r>
            <a:r>
              <a:rPr lang="ru-RU" b="1" dirty="0" smtClean="0">
                <a:solidFill>
                  <a:schemeClr val="tx1"/>
                </a:solidFill>
              </a:rPr>
              <a:t>Италии</a:t>
            </a:r>
            <a:r>
              <a:rPr lang="en-US" b="1" dirty="0" smtClean="0">
                <a:solidFill>
                  <a:schemeClr val="tx1"/>
                </a:solidFill>
              </a:rPr>
              <a:t> и </a:t>
            </a:r>
            <a:r>
              <a:rPr lang="en-US" b="1" dirty="0" err="1" smtClean="0">
                <a:solidFill>
                  <a:schemeClr val="tx1"/>
                </a:solidFill>
              </a:rPr>
              <a:t>Японии</a:t>
            </a:r>
            <a:r>
              <a:rPr lang="ru-RU" dirty="0" smtClean="0">
                <a:solidFill>
                  <a:schemeClr val="tx1"/>
                </a:solidFill>
              </a:rPr>
              <a:t>), так и в </a:t>
            </a:r>
            <a:r>
              <a:rPr lang="ru-RU" b="1" dirty="0" smtClean="0">
                <a:solidFill>
                  <a:schemeClr val="tx1"/>
                </a:solidFill>
              </a:rPr>
              <a:t>России</a:t>
            </a:r>
            <a:r>
              <a:rPr lang="ru-RU" dirty="0" smtClean="0">
                <a:solidFill>
                  <a:schemeClr val="tx1"/>
                </a:solidFill>
              </a:rPr>
              <a:t>.</a:t>
            </a:r>
          </a:p>
          <a:p>
            <a:endParaRPr lang="en-US" dirty="0">
              <a:solidFill>
                <a:schemeClr val="tx1"/>
              </a:solidFill>
            </a:endParaRPr>
          </a:p>
        </p:txBody>
      </p:sp>
      <p:sp>
        <p:nvSpPr>
          <p:cNvPr id="2" name="Заголовок 1"/>
          <p:cNvSpPr>
            <a:spLocks noGrp="1"/>
          </p:cNvSpPr>
          <p:nvPr>
            <p:ph type="title"/>
          </p:nvPr>
        </p:nvSpPr>
        <p:spPr>
          <a:xfrm>
            <a:off x="457200" y="-76200"/>
            <a:ext cx="8229600" cy="1252728"/>
          </a:xfrm>
        </p:spPr>
        <p:txBody>
          <a:bodyPr>
            <a:noAutofit/>
          </a:bodyPr>
          <a:lstStyle/>
          <a:p>
            <a:r>
              <a:rPr lang="ru-RU" sz="4000" dirty="0"/>
              <a:t>Апробация работы и публикации</a:t>
            </a:r>
            <a:endParaRPr lang="en-US" sz="4000" dirty="0"/>
          </a:p>
        </p:txBody>
      </p:sp>
    </p:spTree>
    <p:extLst>
      <p:ext uri="{BB962C8B-B14F-4D97-AF65-F5344CB8AC3E}">
        <p14:creationId xmlns:p14="http://schemas.microsoft.com/office/powerpoint/2010/main" val="1826961429"/>
      </p:ext>
    </p:extLst>
  </p:cSld>
  <p:clrMapOvr>
    <a:masterClrMapping/>
  </p:clrMapOvr>
  <p:transition>
    <p:fad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88234"/>
            <a:ext cx="8229600" cy="1252537"/>
          </a:xfrm>
        </p:spPr>
        <p:txBody>
          <a:bodyPr>
            <a:noAutofit/>
          </a:bodyPr>
          <a:lstStyle/>
          <a:p>
            <a:pPr algn="r"/>
            <a:r>
              <a:rPr lang="ru-RU" sz="4000" dirty="0"/>
              <a:t>Список работ, опубликованных по теме диссертации</a:t>
            </a:r>
            <a:endParaRPr lang="en-US" sz="4000" dirty="0"/>
          </a:p>
        </p:txBody>
      </p:sp>
      <p:sp>
        <p:nvSpPr>
          <p:cNvPr id="3" name="Объект 2"/>
          <p:cNvSpPr>
            <a:spLocks noGrp="1"/>
          </p:cNvSpPr>
          <p:nvPr>
            <p:ph idx="4294967295"/>
          </p:nvPr>
        </p:nvSpPr>
        <p:spPr>
          <a:xfrm>
            <a:off x="224644" y="1412776"/>
            <a:ext cx="8694712" cy="5184576"/>
          </a:xfrm>
        </p:spPr>
        <p:txBody>
          <a:bodyPr>
            <a:noAutofit/>
          </a:bodyPr>
          <a:lstStyle/>
          <a:p>
            <a:pPr>
              <a:buNone/>
            </a:pPr>
            <a:r>
              <a:rPr lang="x-none" sz="1600" b="1" i="1" smtClean="0">
                <a:solidFill>
                  <a:schemeClr val="tx1"/>
                </a:solidFill>
              </a:rPr>
              <a:t>Издания из списка ВАК</a:t>
            </a:r>
            <a:endParaRPr lang="en-US" sz="1600" b="1" i="1" dirty="0" smtClean="0">
              <a:solidFill>
                <a:schemeClr val="tx1"/>
              </a:solidFill>
            </a:endParaRPr>
          </a:p>
          <a:p>
            <a:pPr marL="342900" lvl="0" indent="-342900">
              <a:buNone/>
            </a:pPr>
            <a:r>
              <a:rPr lang="en-US" sz="1600" b="1" dirty="0" smtClean="0">
                <a:solidFill>
                  <a:schemeClr val="tx1"/>
                </a:solidFill>
              </a:rPr>
              <a:t>1. </a:t>
            </a:r>
            <a:r>
              <a:rPr lang="ru-RU" sz="1600" b="1" dirty="0" smtClean="0">
                <a:solidFill>
                  <a:schemeClr val="tx1"/>
                </a:solidFill>
              </a:rPr>
              <a:t>М</a:t>
            </a:r>
            <a:r>
              <a:rPr lang="en-US" sz="1600" b="1" dirty="0" smtClean="0">
                <a:solidFill>
                  <a:schemeClr val="tx1"/>
                </a:solidFill>
              </a:rPr>
              <a:t>я</a:t>
            </a:r>
            <a:r>
              <a:rPr lang="ru-RU" sz="1600" b="1" dirty="0" smtClean="0">
                <a:solidFill>
                  <a:schemeClr val="tx1"/>
                </a:solidFill>
              </a:rPr>
              <a:t>соедов А.Г.</a:t>
            </a:r>
            <a:r>
              <a:rPr lang="ru-RU" sz="1600" dirty="0" smtClean="0">
                <a:solidFill>
                  <a:schemeClr val="tx1"/>
                </a:solidFill>
              </a:rPr>
              <a:t>, Кудрявцев В.Н.. Оценка контрастов поверхностных проявлений океанических явлений по изображениям солнечного блика. // Учёные записки Российского государственного гидрометеорологического университета No.16. Научно-теоретический журнал. - СПб.: изд. РГГМУ, 2010. - С. 94-114.</a:t>
            </a:r>
            <a:endParaRPr lang="en-US" sz="1600" dirty="0" smtClean="0">
              <a:solidFill>
                <a:schemeClr val="tx1"/>
              </a:solidFill>
            </a:endParaRPr>
          </a:p>
          <a:p>
            <a:pPr>
              <a:buNone/>
            </a:pPr>
            <a:r>
              <a:rPr lang="en-US" sz="1600" dirty="0" smtClean="0">
                <a:solidFill>
                  <a:schemeClr val="tx1"/>
                </a:solidFill>
              </a:rPr>
              <a:t>2. </a:t>
            </a:r>
            <a:r>
              <a:rPr lang="en-US" sz="1600" dirty="0" err="1" smtClean="0">
                <a:solidFill>
                  <a:schemeClr val="tx1"/>
                </a:solidFill>
              </a:rPr>
              <a:t>Kozlov</a:t>
            </a:r>
            <a:r>
              <a:rPr lang="en-US" sz="1600" dirty="0" smtClean="0">
                <a:solidFill>
                  <a:schemeClr val="tx1"/>
                </a:solidFill>
              </a:rPr>
              <a:t> I.E., </a:t>
            </a:r>
            <a:r>
              <a:rPr lang="en-US" sz="1600" dirty="0" err="1" smtClean="0">
                <a:solidFill>
                  <a:schemeClr val="tx1"/>
                </a:solidFill>
              </a:rPr>
              <a:t>Kudryavtsev</a:t>
            </a:r>
            <a:r>
              <a:rPr lang="en-US" sz="1600" dirty="0" smtClean="0">
                <a:solidFill>
                  <a:schemeClr val="tx1"/>
                </a:solidFill>
              </a:rPr>
              <a:t> V.N., </a:t>
            </a:r>
            <a:r>
              <a:rPr lang="en-US" sz="1600" dirty="0" err="1" smtClean="0">
                <a:solidFill>
                  <a:schemeClr val="tx1"/>
                </a:solidFill>
              </a:rPr>
              <a:t>Johannessen</a:t>
            </a:r>
            <a:r>
              <a:rPr lang="en-US" sz="1600" dirty="0" smtClean="0">
                <a:solidFill>
                  <a:schemeClr val="tx1"/>
                </a:solidFill>
              </a:rPr>
              <a:t> J.A.,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Dailidienė</a:t>
            </a:r>
            <a:r>
              <a:rPr lang="en-US" sz="1600" dirty="0" smtClean="0">
                <a:solidFill>
                  <a:schemeClr val="tx1"/>
                </a:solidFill>
              </a:rPr>
              <a:t> I., </a:t>
            </a:r>
            <a:r>
              <a:rPr lang="en-US" sz="1600" b="1" dirty="0" err="1" smtClean="0">
                <a:solidFill>
                  <a:schemeClr val="tx1"/>
                </a:solidFill>
              </a:rPr>
              <a:t>Myasoedov</a:t>
            </a:r>
            <a:r>
              <a:rPr lang="en-US" sz="1600" b="1" dirty="0" smtClean="0">
                <a:solidFill>
                  <a:schemeClr val="tx1"/>
                </a:solidFill>
              </a:rPr>
              <a:t> A.G.</a:t>
            </a:r>
            <a:r>
              <a:rPr lang="en-US" sz="1600" dirty="0" smtClean="0">
                <a:solidFill>
                  <a:schemeClr val="tx1"/>
                </a:solidFill>
              </a:rPr>
              <a:t> ASAR imaging for coastal upwelling in the Baltic Sea. // Advances in Space Research. 2012. № 50. С. 1125–1137.</a:t>
            </a:r>
          </a:p>
          <a:p>
            <a:pPr>
              <a:buNone/>
            </a:pPr>
            <a:r>
              <a:rPr lang="en-US" sz="1600" dirty="0" smtClean="0">
                <a:solidFill>
                  <a:schemeClr val="tx1"/>
                </a:solidFill>
              </a:rPr>
              <a:t>3. </a:t>
            </a:r>
            <a:r>
              <a:rPr lang="en-US" sz="1600" dirty="0" err="1" smtClean="0">
                <a:solidFill>
                  <a:schemeClr val="tx1"/>
                </a:solidFill>
              </a:rPr>
              <a:t>Kudryavtsev</a:t>
            </a:r>
            <a:r>
              <a:rPr lang="en-US" sz="1600" dirty="0" smtClean="0">
                <a:solidFill>
                  <a:schemeClr val="tx1"/>
                </a:solidFill>
              </a:rPr>
              <a:t> V., </a:t>
            </a:r>
            <a:r>
              <a:rPr lang="en-US" sz="1600" b="1" dirty="0" err="1" smtClean="0">
                <a:solidFill>
                  <a:schemeClr val="tx1"/>
                </a:solidFill>
              </a:rPr>
              <a:t>Myasoedov</a:t>
            </a:r>
            <a:r>
              <a:rPr lang="en-US" sz="1600" b="1" dirty="0" smtClean="0">
                <a:solidFill>
                  <a:schemeClr val="tx1"/>
                </a:solidFill>
              </a:rPr>
              <a:t> A.</a:t>
            </a:r>
            <a:r>
              <a:rPr lang="en-US" sz="1600" dirty="0" smtClean="0">
                <a:solidFill>
                  <a:schemeClr val="tx1"/>
                </a:solidFill>
              </a:rPr>
              <a:t>,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Johannessen</a:t>
            </a:r>
            <a:r>
              <a:rPr lang="en-US" sz="1600" dirty="0" smtClean="0">
                <a:solidFill>
                  <a:schemeClr val="tx1"/>
                </a:solidFill>
              </a:rPr>
              <a:t> J.A., Collard F. Imaging </a:t>
            </a:r>
            <a:r>
              <a:rPr lang="en-US" sz="1600" dirty="0" err="1" smtClean="0">
                <a:solidFill>
                  <a:schemeClr val="tx1"/>
                </a:solidFill>
              </a:rPr>
              <a:t>mesoscale</a:t>
            </a:r>
            <a:r>
              <a:rPr lang="en-US" sz="1600" dirty="0" smtClean="0">
                <a:solidFill>
                  <a:schemeClr val="tx1"/>
                </a:solidFill>
              </a:rPr>
              <a:t> upper ocean dynamics using synthetic aperture radar and optical data. // Journal of Geophysical Research. 2012. № 117. С. C04029.</a:t>
            </a:r>
          </a:p>
          <a:p>
            <a:pPr>
              <a:buNone/>
            </a:pPr>
            <a:r>
              <a:rPr lang="en-US" sz="1600" dirty="0" smtClean="0">
                <a:solidFill>
                  <a:schemeClr val="tx1"/>
                </a:solidFill>
              </a:rPr>
              <a:t>4. </a:t>
            </a:r>
            <a:r>
              <a:rPr lang="en-US" sz="1600" dirty="0" err="1" smtClean="0">
                <a:solidFill>
                  <a:schemeClr val="tx1"/>
                </a:solidFill>
              </a:rPr>
              <a:t>Kudryavtsev</a:t>
            </a:r>
            <a:r>
              <a:rPr lang="en-US" sz="1600" dirty="0" smtClean="0">
                <a:solidFill>
                  <a:schemeClr val="tx1"/>
                </a:solidFill>
              </a:rPr>
              <a:t> V., </a:t>
            </a:r>
            <a:r>
              <a:rPr lang="en-US" sz="1600" b="1" dirty="0" err="1" smtClean="0">
                <a:solidFill>
                  <a:schemeClr val="tx1"/>
                </a:solidFill>
              </a:rPr>
              <a:t>Myasoedov</a:t>
            </a:r>
            <a:r>
              <a:rPr lang="en-US" sz="1600" b="1" dirty="0" smtClean="0">
                <a:solidFill>
                  <a:schemeClr val="tx1"/>
                </a:solidFill>
              </a:rPr>
              <a:t> A.</a:t>
            </a:r>
            <a:r>
              <a:rPr lang="en-US" sz="1600" dirty="0" smtClean="0">
                <a:solidFill>
                  <a:schemeClr val="tx1"/>
                </a:solidFill>
              </a:rPr>
              <a:t>, </a:t>
            </a:r>
            <a:r>
              <a:rPr lang="en-US" sz="1600" dirty="0" err="1" smtClean="0">
                <a:solidFill>
                  <a:schemeClr val="tx1"/>
                </a:solidFill>
              </a:rPr>
              <a:t>Chapron</a:t>
            </a:r>
            <a:r>
              <a:rPr lang="en-US" sz="1600" dirty="0" smtClean="0">
                <a:solidFill>
                  <a:schemeClr val="tx1"/>
                </a:solidFill>
              </a:rPr>
              <a:t> B., </a:t>
            </a:r>
            <a:r>
              <a:rPr lang="en-US" sz="1600" dirty="0" err="1" smtClean="0">
                <a:solidFill>
                  <a:schemeClr val="tx1"/>
                </a:solidFill>
              </a:rPr>
              <a:t>Johannessen</a:t>
            </a:r>
            <a:r>
              <a:rPr lang="en-US" sz="1600" dirty="0" smtClean="0">
                <a:solidFill>
                  <a:schemeClr val="tx1"/>
                </a:solidFill>
              </a:rPr>
              <a:t> J.A., Collard F. Joint sun-glitter and radar imagery of surface slicks. // Remote Sensing of Environment. 2012. № 120. С. 123–132.</a:t>
            </a:r>
          </a:p>
          <a:p>
            <a:pPr>
              <a:buNone/>
            </a:pPr>
            <a:r>
              <a:rPr lang="en-US" sz="1600" dirty="0" smtClean="0">
                <a:solidFill>
                  <a:schemeClr val="tx1"/>
                </a:solidFill>
              </a:rPr>
              <a:t>5. </a:t>
            </a:r>
            <a:r>
              <a:rPr lang="en-US" sz="1600" dirty="0" err="1" smtClean="0">
                <a:solidFill>
                  <a:schemeClr val="tx1"/>
                </a:solidFill>
              </a:rPr>
              <a:t>Kudryavtsev</a:t>
            </a:r>
            <a:r>
              <a:rPr lang="en-US" sz="1600" dirty="0" smtClean="0">
                <a:solidFill>
                  <a:schemeClr val="tx1"/>
                </a:solidFill>
              </a:rPr>
              <a:t> V.N., </a:t>
            </a:r>
            <a:r>
              <a:rPr lang="en-US" sz="1600" dirty="0" err="1" smtClean="0">
                <a:solidFill>
                  <a:schemeClr val="tx1"/>
                </a:solidFill>
              </a:rPr>
              <a:t>Chapron</a:t>
            </a:r>
            <a:r>
              <a:rPr lang="en-US" sz="1600" dirty="0" smtClean="0">
                <a:solidFill>
                  <a:schemeClr val="tx1"/>
                </a:solidFill>
              </a:rPr>
              <a:t> B., </a:t>
            </a:r>
            <a:r>
              <a:rPr lang="en-US" sz="1600" b="1" dirty="0" err="1" smtClean="0">
                <a:solidFill>
                  <a:schemeClr val="tx1"/>
                </a:solidFill>
              </a:rPr>
              <a:t>Myasoedov</a:t>
            </a:r>
            <a:r>
              <a:rPr lang="en-US" sz="1600" b="1" dirty="0" smtClean="0">
                <a:solidFill>
                  <a:schemeClr val="tx1"/>
                </a:solidFill>
              </a:rPr>
              <a:t> A.G.</a:t>
            </a:r>
            <a:r>
              <a:rPr lang="en-US" sz="1600" dirty="0" smtClean="0">
                <a:solidFill>
                  <a:schemeClr val="tx1"/>
                </a:solidFill>
              </a:rPr>
              <a:t>, Collard F., </a:t>
            </a:r>
            <a:r>
              <a:rPr lang="en-US" sz="1600" dirty="0" err="1" smtClean="0">
                <a:solidFill>
                  <a:schemeClr val="tx1"/>
                </a:solidFill>
              </a:rPr>
              <a:t>Johannessen</a:t>
            </a:r>
            <a:r>
              <a:rPr lang="en-US" sz="1600" dirty="0" smtClean="0">
                <a:solidFill>
                  <a:schemeClr val="tx1"/>
                </a:solidFill>
              </a:rPr>
              <a:t> J.A. On Dual Co-Polarized SAR Measurements of the Ocean Surface. // IEEE </a:t>
            </a:r>
            <a:r>
              <a:rPr lang="en-US" sz="1600" dirty="0" err="1" smtClean="0">
                <a:solidFill>
                  <a:schemeClr val="tx1"/>
                </a:solidFill>
              </a:rPr>
              <a:t>Geoscience</a:t>
            </a:r>
            <a:r>
              <a:rPr lang="en-US" sz="1600" dirty="0" smtClean="0">
                <a:solidFill>
                  <a:schemeClr val="tx1"/>
                </a:solidFill>
              </a:rPr>
              <a:t> and Remote Sensing Letters. </a:t>
            </a:r>
            <a:r>
              <a:rPr lang="ru-RU" sz="1600" dirty="0" smtClean="0">
                <a:solidFill>
                  <a:schemeClr val="tx1"/>
                </a:solidFill>
              </a:rPr>
              <a:t>2013. Т. 10. № 4. С. 761–765.</a:t>
            </a:r>
            <a:endParaRPr lang="en-US" sz="1600" dirty="0" smtClean="0">
              <a:solidFill>
                <a:schemeClr val="tx1"/>
              </a:solidFill>
            </a:endParaRPr>
          </a:p>
          <a:p>
            <a:pPr>
              <a:buNone/>
            </a:pPr>
            <a:r>
              <a:rPr lang="ru-RU" sz="1600" dirty="0" smtClean="0">
                <a:solidFill>
                  <a:schemeClr val="tx1"/>
                </a:solidFill>
              </a:rPr>
              <a:t>6. Зимин А.В., Родионов А.А., Шапрон Б., Романенков Д.А., Здоровеннов Р.Э., Козлов И.Е., </a:t>
            </a:r>
            <a:r>
              <a:rPr lang="ru-RU" sz="1600" b="1" dirty="0" smtClean="0">
                <a:solidFill>
                  <a:schemeClr val="tx1"/>
                </a:solidFill>
              </a:rPr>
              <a:t>Мясоедов А.Г.</a:t>
            </a:r>
            <a:r>
              <a:rPr lang="ru-RU" sz="1600" dirty="0" smtClean="0">
                <a:solidFill>
                  <a:schemeClr val="tx1"/>
                </a:solidFill>
              </a:rPr>
              <a:t>, Шевчук О.И. Работы с научно-исследовательского судна «Эколог» по проекту «Мегагрант» в белом море, выполненные в июле-августе 2012 года. // Учёные записки Российского государственного гидрометеорологического университета. 2013.</a:t>
            </a:r>
            <a:endParaRPr lang="en-US" sz="1600" dirty="0">
              <a:solidFill>
                <a:schemeClr val="tx1"/>
              </a:solidFill>
            </a:endParaRPr>
          </a:p>
        </p:txBody>
      </p:sp>
    </p:spTree>
    <p:extLst>
      <p:ext uri="{BB962C8B-B14F-4D97-AF65-F5344CB8AC3E}">
        <p14:creationId xmlns:p14="http://schemas.microsoft.com/office/powerpoint/2010/main" val="2273188979"/>
      </p:ext>
    </p:extLst>
  </p:cSld>
  <p:clrMapOvr>
    <a:masterClrMapping/>
  </p:clrMapOvr>
  <p:transition>
    <p:fad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idx="4294967295"/>
          </p:nvPr>
        </p:nvSpPr>
        <p:spPr>
          <a:xfrm>
            <a:off x="457200" y="88234"/>
            <a:ext cx="8229600" cy="1252537"/>
          </a:xfrm>
        </p:spPr>
        <p:txBody>
          <a:bodyPr>
            <a:noAutofit/>
          </a:bodyPr>
          <a:lstStyle/>
          <a:p>
            <a:pPr algn="r"/>
            <a:r>
              <a:rPr lang="ru-RU" sz="4000" dirty="0"/>
              <a:t>Список работ, опубликованных по теме диссертации</a:t>
            </a:r>
            <a:endParaRPr lang="en-US" sz="4000" dirty="0"/>
          </a:p>
        </p:txBody>
      </p:sp>
      <p:sp>
        <p:nvSpPr>
          <p:cNvPr id="3" name="Объект 2"/>
          <p:cNvSpPr>
            <a:spLocks noGrp="1"/>
          </p:cNvSpPr>
          <p:nvPr>
            <p:ph idx="4294967295"/>
          </p:nvPr>
        </p:nvSpPr>
        <p:spPr>
          <a:xfrm>
            <a:off x="224644" y="1340768"/>
            <a:ext cx="8694712" cy="5400600"/>
          </a:xfrm>
        </p:spPr>
        <p:txBody>
          <a:bodyPr>
            <a:noAutofit/>
          </a:bodyPr>
          <a:lstStyle/>
          <a:p>
            <a:pPr>
              <a:buNone/>
            </a:pPr>
            <a:r>
              <a:rPr lang="x-none" sz="1600" b="1" i="1" smtClean="0">
                <a:solidFill>
                  <a:schemeClr val="tx1"/>
                </a:solidFill>
              </a:rPr>
              <a:t>Патенты</a:t>
            </a:r>
            <a:endParaRPr lang="en-US" sz="1600" b="1" i="1"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Кудрявцев В.Н. Свидетельство о государственной регистрации программы для ЭВМ №2011610860: GLAMOROS: Оценка контрастов поверхностных проявлений океанических явлений по изображениям солнечного блика. Заявка № 2010617455. Дата поступления 22 ноября 2010г. Зарегистрировано в Реестре программ для ЭВМ 20 января 2011г.</a:t>
            </a:r>
            <a:endParaRPr lang="en-US" sz="1600"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Кудрявцев В.Н., Шапрон Б.Ж.А., Коллард Ф.Ж.К. Свидетельство о государственной регистрации программы для ЭВМ №2012660424 DUPOL: «Оценка характеристик поверхности Океана по двух-поляризационным радиолокационным изображениям из Космоса» Заявка № 2012617706. Дата поступления 9 октября 2012г. Зарегистрировано в Реестре программ для ЭВМ 19 ноября 2012г.</a:t>
            </a:r>
            <a:endParaRPr lang="en-US" sz="1600" dirty="0" smtClean="0">
              <a:solidFill>
                <a:schemeClr val="tx1"/>
              </a:solidFill>
            </a:endParaRPr>
          </a:p>
          <a:p>
            <a:pPr lvl="0">
              <a:buNone/>
            </a:pPr>
            <a:r>
              <a:rPr lang="ru-RU" sz="1600" b="1" dirty="0" smtClean="0">
                <a:solidFill>
                  <a:schemeClr val="tx1"/>
                </a:solidFill>
              </a:rPr>
              <a:t>Мясоедов А.Г.</a:t>
            </a:r>
            <a:r>
              <a:rPr lang="ru-RU" sz="1600" dirty="0" smtClean="0">
                <a:solidFill>
                  <a:schemeClr val="tx1"/>
                </a:solidFill>
              </a:rPr>
              <a:t>, Козлов И.Е. Свидетельство о государственной регистрации программы для ЭВМ №2012660637 INTERWAVE: «Определение характеристик океанских внутренних волн по их проявлениям в спутниковых радиолокационных снимках морской поверхности» Заявка № 2012618623. Дата поступления 10 октября 2012г. Зарегистрировано в Реестре программ для ЭВМ 26 ноября 2012г.</a:t>
            </a:r>
            <a:endParaRPr lang="en-US" sz="1600" dirty="0" smtClean="0">
              <a:solidFill>
                <a:schemeClr val="tx1"/>
              </a:solidFill>
            </a:endParaRPr>
          </a:p>
          <a:p>
            <a:pPr lvl="0">
              <a:buNone/>
            </a:pPr>
            <a:r>
              <a:rPr lang="ru-RU" sz="1600" dirty="0" smtClean="0">
                <a:solidFill>
                  <a:schemeClr val="tx1"/>
                </a:solidFill>
              </a:rPr>
              <a:t>Зимин А.В., Козлов И.Е., </a:t>
            </a:r>
            <a:r>
              <a:rPr lang="ru-RU" sz="1600" b="1" dirty="0" smtClean="0">
                <a:solidFill>
                  <a:schemeClr val="tx1"/>
                </a:solidFill>
              </a:rPr>
              <a:t>Мясоедов А.Г.</a:t>
            </a:r>
            <a:r>
              <a:rPr lang="ru-RU" sz="1600" dirty="0" smtClean="0">
                <a:solidFill>
                  <a:schemeClr val="tx1"/>
                </a:solidFill>
              </a:rPr>
              <a:t>, Мохнаткин Ф.Ю. Свидетельство о государственной регистрации базы данных №2012621188 «Проявления внутренних волн по данным контактных и спутниковых наблюдений в Белом море в 2010 году (ВВ БМ 2010)» Заявка № 2012621065. Дата поступления 9 октября 2012г. Зарегистрировано в Реестре баз данных 19 ноября 2012г.</a:t>
            </a:r>
            <a:endParaRPr lang="en-US" sz="1600" dirty="0">
              <a:solidFill>
                <a:schemeClr val="tx1"/>
              </a:solidFill>
            </a:endParaRPr>
          </a:p>
        </p:txBody>
      </p:sp>
    </p:spTree>
    <p:extLst>
      <p:ext uri="{BB962C8B-B14F-4D97-AF65-F5344CB8AC3E}">
        <p14:creationId xmlns:p14="http://schemas.microsoft.com/office/powerpoint/2010/main" val="166832219"/>
      </p:ext>
    </p:extLst>
  </p:cSld>
  <p:clrMapOvr>
    <a:masterClrMapping/>
  </p:clrMapOvr>
  <p:transition>
    <p:fad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GALATEA\tethys\Documents\АСПИРАНТУРА\NIERSC\Projects\Glint Sevastopol 2011\DSC_0891.png"/>
          <p:cNvPicPr>
            <a:picLocks noChangeAspect="1" noChangeArrowheads="1"/>
          </p:cNvPicPr>
          <p:nvPr/>
        </p:nvPicPr>
        <p:blipFill>
          <a:blip r:embed="rId3"/>
          <a:srcRect l="6469" t="383" r="6469" b="2210"/>
          <a:stretch>
            <a:fillRect/>
          </a:stretch>
        </p:blipFill>
        <p:spPr bwMode="auto">
          <a:xfrm>
            <a:off x="0" y="0"/>
            <a:ext cx="9144000" cy="6858000"/>
          </a:xfrm>
          <a:prstGeom prst="rect">
            <a:avLst/>
          </a:prstGeom>
          <a:noFill/>
          <a:ln w="9525">
            <a:noFill/>
            <a:miter lim="800000"/>
            <a:headEnd/>
            <a:tailEnd/>
          </a:ln>
        </p:spPr>
      </p:pic>
      <p:sp>
        <p:nvSpPr>
          <p:cNvPr id="2" name="Заголовок 1"/>
          <p:cNvSpPr>
            <a:spLocks noGrp="1"/>
          </p:cNvSpPr>
          <p:nvPr>
            <p:ph type="title" idx="4294967295"/>
          </p:nvPr>
        </p:nvSpPr>
        <p:spPr>
          <a:xfrm>
            <a:off x="685800" y="1524000"/>
            <a:ext cx="7772400" cy="1524000"/>
          </a:xfrm>
        </p:spPr>
        <p:txBody>
          <a:bodyPr>
            <a:noAutofit/>
          </a:bodyPr>
          <a:lstStyle/>
          <a:p>
            <a:r>
              <a:rPr lang="ru-RU" sz="4000" dirty="0" smtClean="0"/>
              <a:t>Благодарности</a:t>
            </a:r>
            <a:endParaRPr lang="en-US" sz="4000" dirty="0"/>
          </a:p>
        </p:txBody>
      </p:sp>
      <p:sp>
        <p:nvSpPr>
          <p:cNvPr id="5" name="подпись"/>
          <p:cNvSpPr>
            <a:spLocks noChangeArrowheads="1"/>
          </p:cNvSpPr>
          <p:nvPr/>
        </p:nvSpPr>
        <p:spPr bwMode="auto">
          <a:xfrm>
            <a:off x="4" y="5935664"/>
            <a:ext cx="2647951" cy="923330"/>
          </a:xfrm>
          <a:prstGeom prst="rect">
            <a:avLst/>
          </a:prstGeom>
          <a:noFill/>
          <a:ln w="9525">
            <a:noFill/>
            <a:miter lim="800000"/>
            <a:headEnd/>
            <a:tailEnd/>
          </a:ln>
        </p:spPr>
        <p:txBody>
          <a:bodyPr>
            <a:spAutoFit/>
          </a:bodyPr>
          <a:lstStyle/>
          <a:p>
            <a:r>
              <a:rPr lang="ru-RU" dirty="0">
                <a:solidFill>
                  <a:schemeClr val="bg1"/>
                </a:solidFill>
              </a:rPr>
              <a:t>Солнечный блик с платформы в Кацивели, Сентябрь 2011г.</a:t>
            </a:r>
            <a:endParaRPr lang="en-US" dirty="0">
              <a:solidFill>
                <a:schemeClr val="bg1"/>
              </a:solidFill>
            </a:endParaRPr>
          </a:p>
        </p:txBody>
      </p:sp>
      <p:sp>
        <p:nvSpPr>
          <p:cNvPr id="10" name="Основное"/>
          <p:cNvSpPr/>
          <p:nvPr/>
        </p:nvSpPr>
        <p:spPr>
          <a:xfrm>
            <a:off x="76200" y="-76198"/>
            <a:ext cx="3276600" cy="6370975"/>
          </a:xfrm>
          <a:prstGeom prst="rect">
            <a:avLst/>
          </a:prstGeom>
        </p:spPr>
        <p:txBody>
          <a:bodyPr wrap="square">
            <a:spAutoFit/>
          </a:bodyPr>
          <a:lstStyle/>
          <a:p>
            <a:r>
              <a:rPr lang="en-US" sz="2400" dirty="0" err="1" smtClean="0">
                <a:solidFill>
                  <a:schemeClr val="bg1"/>
                </a:solidFill>
              </a:rPr>
              <a:t>Кудрявцев</a:t>
            </a:r>
            <a:r>
              <a:rPr lang="en-US" sz="2400" dirty="0" smtClean="0">
                <a:solidFill>
                  <a:schemeClr val="bg1"/>
                </a:solidFill>
              </a:rPr>
              <a:t> В.Н.</a:t>
            </a:r>
          </a:p>
          <a:p>
            <a:endParaRPr lang="en-US" sz="2400" dirty="0" smtClean="0">
              <a:solidFill>
                <a:schemeClr val="bg1"/>
              </a:solidFill>
            </a:endParaRPr>
          </a:p>
          <a:p>
            <a:r>
              <a:rPr lang="en-US" sz="2400" dirty="0" smtClean="0">
                <a:solidFill>
                  <a:schemeClr val="bg1"/>
                </a:solidFill>
              </a:rPr>
              <a:t>† </a:t>
            </a:r>
            <a:r>
              <a:rPr lang="en-US" sz="2400" dirty="0" err="1" smtClean="0">
                <a:solidFill>
                  <a:schemeClr val="bg1"/>
                </a:solidFill>
              </a:rPr>
              <a:t>Акимов</a:t>
            </a:r>
            <a:r>
              <a:rPr lang="en-US" sz="2400" dirty="0" smtClean="0">
                <a:solidFill>
                  <a:schemeClr val="bg1"/>
                </a:solidFill>
              </a:rPr>
              <a:t> Д.</a:t>
            </a:r>
          </a:p>
          <a:p>
            <a:endParaRPr lang="en-US" sz="2400" dirty="0" smtClean="0">
              <a:solidFill>
                <a:schemeClr val="bg1"/>
              </a:solidFill>
            </a:endParaRPr>
          </a:p>
          <a:p>
            <a:r>
              <a:rPr lang="en-US" sz="2400" dirty="0" err="1" smtClean="0">
                <a:solidFill>
                  <a:schemeClr val="bg1"/>
                </a:solidFill>
              </a:rPr>
              <a:t>Ефимов</a:t>
            </a:r>
            <a:r>
              <a:rPr lang="en-US" sz="2400" dirty="0" smtClean="0">
                <a:solidFill>
                  <a:schemeClr val="bg1"/>
                </a:solidFill>
              </a:rPr>
              <a:t> С.</a:t>
            </a:r>
          </a:p>
          <a:p>
            <a:endParaRPr lang="en-US" sz="2400" dirty="0" smtClean="0">
              <a:solidFill>
                <a:schemeClr val="bg1"/>
              </a:solidFill>
            </a:endParaRPr>
          </a:p>
          <a:p>
            <a:r>
              <a:rPr lang="en-US" sz="2400" dirty="0" err="1" smtClean="0">
                <a:solidFill>
                  <a:schemeClr val="bg1"/>
                </a:solidFill>
              </a:rPr>
              <a:t>Коросов</a:t>
            </a:r>
            <a:r>
              <a:rPr lang="en-US" sz="2400" dirty="0" smtClean="0">
                <a:solidFill>
                  <a:schemeClr val="bg1"/>
                </a:solidFill>
              </a:rPr>
              <a:t> А.</a:t>
            </a:r>
          </a:p>
          <a:p>
            <a:endParaRPr lang="en-US" sz="2400" dirty="0" smtClean="0">
              <a:solidFill>
                <a:schemeClr val="bg1"/>
              </a:solidFill>
            </a:endParaRPr>
          </a:p>
          <a:p>
            <a:r>
              <a:rPr lang="en-US" sz="2400" dirty="0" err="1" smtClean="0">
                <a:solidFill>
                  <a:schemeClr val="bg1"/>
                </a:solidFill>
              </a:rPr>
              <a:t>Морозов</a:t>
            </a:r>
            <a:r>
              <a:rPr lang="en-US" sz="2400" dirty="0" smtClean="0">
                <a:solidFill>
                  <a:schemeClr val="bg1"/>
                </a:solidFill>
              </a:rPr>
              <a:t> Е.</a:t>
            </a:r>
          </a:p>
          <a:p>
            <a:endParaRPr lang="en-US" sz="2400" dirty="0" smtClean="0">
              <a:solidFill>
                <a:schemeClr val="bg1"/>
              </a:solidFill>
            </a:endParaRPr>
          </a:p>
          <a:p>
            <a:r>
              <a:rPr lang="ru-RU" sz="2400" dirty="0" smtClean="0">
                <a:solidFill>
                  <a:schemeClr val="bg1"/>
                </a:solidFill>
              </a:rPr>
              <a:t>Заболотских Е.</a:t>
            </a:r>
            <a:r>
              <a:rPr lang="en-US" sz="2400" dirty="0" smtClean="0">
                <a:solidFill>
                  <a:schemeClr val="bg1"/>
                </a:solidFill>
              </a:rPr>
              <a:t>В.</a:t>
            </a:r>
          </a:p>
          <a:p>
            <a:endParaRPr lang="en-US" sz="2400" dirty="0" smtClean="0">
              <a:solidFill>
                <a:schemeClr val="bg1"/>
              </a:solidFill>
            </a:endParaRPr>
          </a:p>
          <a:p>
            <a:r>
              <a:rPr lang="ru-RU" sz="2400" dirty="0" smtClean="0">
                <a:solidFill>
                  <a:schemeClr val="bg1"/>
                </a:solidFill>
              </a:rPr>
              <a:t>Козлов И.</a:t>
            </a:r>
          </a:p>
          <a:p>
            <a:endParaRPr lang="ru-RU" sz="2400" dirty="0">
              <a:solidFill>
                <a:schemeClr val="bg1"/>
              </a:solidFill>
            </a:endParaRPr>
          </a:p>
          <a:p>
            <a:r>
              <a:rPr lang="ru-RU" sz="2400" dirty="0" smtClean="0">
                <a:solidFill>
                  <a:schemeClr val="bg1"/>
                </a:solidFill>
              </a:rPr>
              <a:t>Сычев В.И.</a:t>
            </a:r>
          </a:p>
          <a:p>
            <a:endParaRPr lang="ru-RU" sz="2400" dirty="0">
              <a:solidFill>
                <a:schemeClr val="bg1"/>
              </a:solidFill>
            </a:endParaRPr>
          </a:p>
          <a:p>
            <a:r>
              <a:rPr lang="ru-RU" sz="2400" dirty="0" smtClean="0">
                <a:solidFill>
                  <a:schemeClr val="bg1"/>
                </a:solidFill>
              </a:rPr>
              <a:t>Шапрон Б.</a:t>
            </a:r>
            <a:endParaRPr lang="en-US" sz="2400" dirty="0" smtClean="0">
              <a:solidFill>
                <a:schemeClr val="bg1"/>
              </a:solidFill>
            </a:endParaRPr>
          </a:p>
        </p:txBody>
      </p:sp>
      <p:sp>
        <p:nvSpPr>
          <p:cNvPr id="11" name="Отзывы"/>
          <p:cNvSpPr/>
          <p:nvPr/>
        </p:nvSpPr>
        <p:spPr>
          <a:xfrm>
            <a:off x="5715000" y="-76198"/>
            <a:ext cx="3352800" cy="6370975"/>
          </a:xfrm>
          <a:prstGeom prst="rect">
            <a:avLst/>
          </a:prstGeom>
        </p:spPr>
        <p:txBody>
          <a:bodyPr wrap="square">
            <a:spAutoFit/>
          </a:bodyPr>
          <a:lstStyle/>
          <a:p>
            <a:pPr algn="r"/>
            <a:r>
              <a:rPr lang="en-US" sz="2400" dirty="0" err="1" smtClean="0">
                <a:solidFill>
                  <a:schemeClr val="bg1"/>
                </a:solidFill>
              </a:rPr>
              <a:t>Ермаков</a:t>
            </a:r>
            <a:r>
              <a:rPr lang="en-US" sz="2400" dirty="0" smtClean="0">
                <a:solidFill>
                  <a:schemeClr val="bg1"/>
                </a:solidFill>
              </a:rPr>
              <a:t> С.А.</a:t>
            </a:r>
          </a:p>
          <a:p>
            <a:pPr algn="r"/>
            <a:endParaRPr lang="en-US" sz="2400" dirty="0" smtClean="0">
              <a:solidFill>
                <a:schemeClr val="bg1"/>
              </a:solidFill>
            </a:endParaRPr>
          </a:p>
          <a:p>
            <a:pPr algn="r"/>
            <a:r>
              <a:rPr lang="en-US" sz="2400" dirty="0" err="1" smtClean="0">
                <a:solidFill>
                  <a:schemeClr val="bg1"/>
                </a:solidFill>
              </a:rPr>
              <a:t>Лаврова</a:t>
            </a:r>
            <a:r>
              <a:rPr lang="en-US" sz="2400" dirty="0" smtClean="0">
                <a:solidFill>
                  <a:schemeClr val="bg1"/>
                </a:solidFill>
              </a:rPr>
              <a:t> О.Ю.</a:t>
            </a:r>
          </a:p>
          <a:p>
            <a:pPr algn="r"/>
            <a:endParaRPr lang="en-US" sz="2400" dirty="0" smtClean="0">
              <a:solidFill>
                <a:schemeClr val="bg1"/>
              </a:solidFill>
            </a:endParaRPr>
          </a:p>
          <a:p>
            <a:pPr algn="r"/>
            <a:r>
              <a:rPr lang="en-US" sz="2400" dirty="0" err="1" smtClean="0">
                <a:solidFill>
                  <a:schemeClr val="bg1"/>
                </a:solidFill>
              </a:rPr>
              <a:t>Мелентьев</a:t>
            </a:r>
            <a:r>
              <a:rPr lang="en-US" sz="2400" dirty="0" smtClean="0">
                <a:solidFill>
                  <a:schemeClr val="bg1"/>
                </a:solidFill>
              </a:rPr>
              <a:t> В.В.</a:t>
            </a:r>
          </a:p>
          <a:p>
            <a:pPr algn="r"/>
            <a:endParaRPr lang="en-US" sz="2400" dirty="0" smtClean="0">
              <a:solidFill>
                <a:schemeClr val="bg1"/>
              </a:solidFill>
            </a:endParaRPr>
          </a:p>
          <a:p>
            <a:pPr algn="r"/>
            <a:r>
              <a:rPr lang="en-US" sz="2400" dirty="0" err="1" smtClean="0">
                <a:solidFill>
                  <a:schemeClr val="bg1"/>
                </a:solidFill>
              </a:rPr>
              <a:t>Митник</a:t>
            </a:r>
            <a:r>
              <a:rPr lang="en-US" sz="2400" dirty="0" smtClean="0">
                <a:solidFill>
                  <a:schemeClr val="bg1"/>
                </a:solidFill>
              </a:rPr>
              <a:t> Л.М.</a:t>
            </a:r>
          </a:p>
          <a:p>
            <a:pPr algn="r"/>
            <a:endParaRPr lang="en-US" sz="2400" dirty="0" smtClean="0">
              <a:solidFill>
                <a:schemeClr val="bg1"/>
              </a:solidFill>
            </a:endParaRPr>
          </a:p>
          <a:p>
            <a:pPr algn="r"/>
            <a:r>
              <a:rPr lang="en-US" sz="2400" dirty="0" err="1" smtClean="0">
                <a:solidFill>
                  <a:schemeClr val="bg1"/>
                </a:solidFill>
              </a:rPr>
              <a:t>Репина</a:t>
            </a:r>
            <a:r>
              <a:rPr lang="en-US" sz="2400" dirty="0" smtClean="0">
                <a:solidFill>
                  <a:schemeClr val="bg1"/>
                </a:solidFill>
              </a:rPr>
              <a:t> И.А.</a:t>
            </a:r>
          </a:p>
          <a:p>
            <a:pPr algn="r"/>
            <a:endParaRPr lang="en-US" sz="2400" dirty="0" smtClean="0">
              <a:solidFill>
                <a:schemeClr val="bg1"/>
              </a:solidFill>
            </a:endParaRPr>
          </a:p>
          <a:p>
            <a:pPr algn="r"/>
            <a:r>
              <a:rPr lang="en-US" sz="2400" dirty="0" err="1" smtClean="0">
                <a:solidFill>
                  <a:schemeClr val="bg1"/>
                </a:solidFill>
              </a:rPr>
              <a:t>Решняк</a:t>
            </a:r>
            <a:r>
              <a:rPr lang="en-US" sz="2400" dirty="0" smtClean="0">
                <a:solidFill>
                  <a:schemeClr val="bg1"/>
                </a:solidFill>
              </a:rPr>
              <a:t> В.И.</a:t>
            </a:r>
            <a:endParaRPr lang="ru-RU" sz="2400" dirty="0" smtClean="0">
              <a:solidFill>
                <a:schemeClr val="bg1"/>
              </a:solidFill>
            </a:endParaRPr>
          </a:p>
          <a:p>
            <a:pPr algn="r"/>
            <a:endParaRPr lang="ru-RU" sz="2400" dirty="0">
              <a:solidFill>
                <a:schemeClr val="bg1"/>
              </a:solidFill>
            </a:endParaRPr>
          </a:p>
          <a:p>
            <a:pPr algn="r"/>
            <a:r>
              <a:rPr lang="ru-RU" sz="2400" dirty="0" smtClean="0">
                <a:solidFill>
                  <a:schemeClr val="bg1"/>
                </a:solidFill>
              </a:rPr>
              <a:t>Станичный С.В.</a:t>
            </a:r>
          </a:p>
          <a:p>
            <a:pPr algn="r"/>
            <a:endParaRPr lang="ru-RU" sz="2400" dirty="0">
              <a:solidFill>
                <a:schemeClr val="bg1"/>
              </a:solidFill>
            </a:endParaRPr>
          </a:p>
          <a:p>
            <a:pPr algn="r"/>
            <a:r>
              <a:rPr lang="en-US" sz="2400" dirty="0" smtClean="0">
                <a:solidFill>
                  <a:schemeClr val="bg1"/>
                </a:solidFill>
              </a:rPr>
              <a:t>NIERSC/NERSC,</a:t>
            </a:r>
          </a:p>
          <a:p>
            <a:pPr algn="r"/>
            <a:r>
              <a:rPr lang="en-US" sz="2400" dirty="0" smtClean="0">
                <a:solidFill>
                  <a:schemeClr val="bg1"/>
                </a:solidFill>
              </a:rPr>
              <a:t>IFREMER,</a:t>
            </a:r>
          </a:p>
          <a:p>
            <a:pPr algn="r"/>
            <a:r>
              <a:rPr lang="ru-RU" sz="2400" dirty="0" smtClean="0">
                <a:solidFill>
                  <a:schemeClr val="bg1"/>
                </a:solidFill>
              </a:rPr>
              <a:t>РГГМУ, МГИ, МГУ</a:t>
            </a:r>
            <a:endParaRPr lang="ru-RU" sz="2400" dirty="0">
              <a:solidFill>
                <a:schemeClr val="bg1"/>
              </a:solidFill>
            </a:endParaRPr>
          </a:p>
        </p:txBody>
      </p:sp>
      <p:sp>
        <p:nvSpPr>
          <p:cNvPr id="7" name="Марина и Кира"/>
          <p:cNvSpPr/>
          <p:nvPr/>
        </p:nvSpPr>
        <p:spPr>
          <a:xfrm>
            <a:off x="609600" y="2590802"/>
            <a:ext cx="7924800" cy="1200329"/>
          </a:xfrm>
          <a:prstGeom prst="rect">
            <a:avLst/>
          </a:prstGeom>
        </p:spPr>
        <p:txBody>
          <a:bodyPr wrap="square">
            <a:spAutoFit/>
          </a:bodyPr>
          <a:lstStyle/>
          <a:p>
            <a:pPr algn="ctr"/>
            <a:r>
              <a:rPr lang="ru-RU" sz="2400" dirty="0" smtClean="0">
                <a:solidFill>
                  <a:schemeClr val="bg1"/>
                </a:solidFill>
              </a:rPr>
              <a:t>Огромное спасибо и самые сердечные слова благодарности</a:t>
            </a:r>
            <a:r>
              <a:rPr lang="en-US" sz="2400" dirty="0" smtClean="0">
                <a:solidFill>
                  <a:schemeClr val="bg1"/>
                </a:solidFill>
              </a:rPr>
              <a:t> </a:t>
            </a:r>
            <a:r>
              <a:rPr lang="ru-RU" sz="2400" dirty="0" smtClean="0">
                <a:solidFill>
                  <a:schemeClr val="bg1"/>
                </a:solidFill>
              </a:rPr>
              <a:t>моим родителям,</a:t>
            </a:r>
          </a:p>
          <a:p>
            <a:pPr algn="ctr"/>
            <a:r>
              <a:rPr lang="en-US" sz="2400" dirty="0" smtClean="0">
                <a:solidFill>
                  <a:schemeClr val="bg1"/>
                </a:solidFill>
              </a:rPr>
              <a:t>супруге  </a:t>
            </a:r>
            <a:r>
              <a:rPr lang="ru-RU" sz="2400" b="1" dirty="0" smtClean="0">
                <a:solidFill>
                  <a:schemeClr val="bg1"/>
                </a:solidFill>
              </a:rPr>
              <a:t>Марине</a:t>
            </a:r>
            <a:r>
              <a:rPr lang="en-US" sz="2400" dirty="0" smtClean="0">
                <a:solidFill>
                  <a:schemeClr val="bg1"/>
                </a:solidFill>
              </a:rPr>
              <a:t> и </a:t>
            </a:r>
            <a:r>
              <a:rPr lang="ru-RU" sz="2400" dirty="0" smtClean="0">
                <a:solidFill>
                  <a:schemeClr val="bg1"/>
                </a:solidFill>
              </a:rPr>
              <a:t>дочке </a:t>
            </a:r>
            <a:r>
              <a:rPr lang="ru-RU" sz="2400" b="1" dirty="0" smtClean="0">
                <a:solidFill>
                  <a:schemeClr val="bg1"/>
                </a:solidFill>
              </a:rPr>
              <a:t>Кир</a:t>
            </a:r>
            <a:r>
              <a:rPr lang="en-US" sz="2400" b="1" dirty="0" smtClean="0">
                <a:solidFill>
                  <a:schemeClr val="bg1"/>
                </a:solidFill>
              </a:rPr>
              <a:t>е</a:t>
            </a:r>
            <a:endParaRPr lang="ru-RU" sz="2400" b="1" dirty="0">
              <a:solidFill>
                <a:schemeClr val="bg1"/>
              </a:solidFill>
            </a:endParaRPr>
          </a:p>
        </p:txBody>
      </p:sp>
      <p:sp>
        <p:nvSpPr>
          <p:cNvPr id="8" name="Остальные"/>
          <p:cNvSpPr/>
          <p:nvPr/>
        </p:nvSpPr>
        <p:spPr>
          <a:xfrm>
            <a:off x="609600" y="2598006"/>
            <a:ext cx="7924800" cy="830997"/>
          </a:xfrm>
          <a:prstGeom prst="rect">
            <a:avLst/>
          </a:prstGeom>
        </p:spPr>
        <p:txBody>
          <a:bodyPr wrap="square">
            <a:spAutoFit/>
          </a:bodyPr>
          <a:lstStyle/>
          <a:p>
            <a:pPr algn="ctr"/>
            <a:r>
              <a:rPr lang="ru-RU" sz="2400" dirty="0" smtClean="0">
                <a:solidFill>
                  <a:schemeClr val="bg1"/>
                </a:solidFill>
              </a:rPr>
              <a:t>Спасибо моим коллегам и многим другим, чьи имена не вместились на один слайд</a:t>
            </a:r>
            <a:endParaRPr lang="ru-RU" sz="2400" b="1" dirty="0">
              <a:solidFill>
                <a:schemeClr val="bg1"/>
              </a:solidFill>
            </a:endParaRPr>
          </a:p>
        </p:txBody>
      </p:sp>
    </p:spTree>
    <p:extLst>
      <p:ext uri="{BB962C8B-B14F-4D97-AF65-F5344CB8AC3E}">
        <p14:creationId xmlns:p14="http://schemas.microsoft.com/office/powerpoint/2010/main" val="2650785243"/>
      </p:ext>
    </p:extLst>
  </p:cSld>
  <p:clrMapOvr>
    <a:masterClrMapping/>
  </p:clrMapOvr>
  <p:transition advClick="0">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8" presetClass="entr" presetSubtype="0" fill="hold" grpId="0"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3000" fill="hold"/>
                                        <p:tgtEl>
                                          <p:spTgt spid="10"/>
                                        </p:tgtEl>
                                        <p:attrNameLst>
                                          <p:attrName>ppt_x</p:attrName>
                                        </p:attrNameLst>
                                      </p:cBhvr>
                                      <p:tavLst>
                                        <p:tav tm="0">
                                          <p:val>
                                            <p:strVal val="#ppt_x"/>
                                          </p:val>
                                        </p:tav>
                                        <p:tav tm="100000">
                                          <p:val>
                                            <p:strVal val="#ppt_x"/>
                                          </p:val>
                                        </p:tav>
                                      </p:tavLst>
                                    </p:anim>
                                    <p:anim calcmode="lin" valueType="num">
                                      <p:cBhvr>
                                        <p:cTn id="8" dur="13000" fill="hold"/>
                                        <p:tgtEl>
                                          <p:spTgt spid="10"/>
                                        </p:tgtEl>
                                        <p:attrNameLst>
                                          <p:attrName>ppt_y</p:attrName>
                                        </p:attrNameLst>
                                      </p:cBhvr>
                                      <p:tavLst>
                                        <p:tav tm="0">
                                          <p:val>
                                            <p:strVal val="#ppt_y+1"/>
                                          </p:val>
                                        </p:tav>
                                        <p:tav tm="100000">
                                          <p:val>
                                            <p:strVal val="#ppt_y-1"/>
                                          </p:val>
                                        </p:tav>
                                      </p:tavLst>
                                    </p:anim>
                                  </p:childTnLst>
                                </p:cTn>
                              </p:par>
                              <p:par>
                                <p:cTn id="9" presetID="28"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p:cTn id="11" dur="13000" fill="hold"/>
                                        <p:tgtEl>
                                          <p:spTgt spid="11"/>
                                        </p:tgtEl>
                                        <p:attrNameLst>
                                          <p:attrName>ppt_x</p:attrName>
                                        </p:attrNameLst>
                                      </p:cBhvr>
                                      <p:tavLst>
                                        <p:tav tm="0">
                                          <p:val>
                                            <p:strVal val="#ppt_x"/>
                                          </p:val>
                                        </p:tav>
                                        <p:tav tm="100000">
                                          <p:val>
                                            <p:strVal val="#ppt_x"/>
                                          </p:val>
                                        </p:tav>
                                      </p:tavLst>
                                    </p:anim>
                                    <p:anim calcmode="lin" valueType="num">
                                      <p:cBhvr>
                                        <p:cTn id="12" dur="13000" fill="hold"/>
                                        <p:tgtEl>
                                          <p:spTgt spid="11"/>
                                        </p:tgtEl>
                                        <p:attrNameLst>
                                          <p:attrName>ppt_y</p:attrName>
                                        </p:attrNameLst>
                                      </p:cBhvr>
                                      <p:tavLst>
                                        <p:tav tm="0">
                                          <p:val>
                                            <p:strVal val="#ppt_y+1"/>
                                          </p:val>
                                        </p:tav>
                                        <p:tav tm="100000">
                                          <p:val>
                                            <p:strVal val="#ppt_y-1"/>
                                          </p:val>
                                        </p:tav>
                                      </p:tavLst>
                                    </p:anim>
                                  </p:childTnLst>
                                </p:cTn>
                              </p:par>
                            </p:childTnLst>
                          </p:cTn>
                        </p:par>
                        <p:par>
                          <p:cTn id="13" fill="hold">
                            <p:stCondLst>
                              <p:cond delay="13000"/>
                            </p:stCondLst>
                            <p:childTnLst>
                              <p:par>
                                <p:cTn id="14" presetID="9" presetClass="entr" presetSubtype="0" fill="hold" grpId="1"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dissolve">
                                      <p:cBhvr>
                                        <p:cTn id="16" dur="1000"/>
                                        <p:tgtEl>
                                          <p:spTgt spid="8"/>
                                        </p:tgtEl>
                                      </p:cBhvr>
                                    </p:animEffect>
                                  </p:childTnLst>
                                </p:cTn>
                              </p:par>
                            </p:childTnLst>
                          </p:cTn>
                        </p:par>
                        <p:par>
                          <p:cTn id="17" fill="hold">
                            <p:stCondLst>
                              <p:cond delay="14000"/>
                            </p:stCondLst>
                            <p:childTnLst>
                              <p:par>
                                <p:cTn id="18" presetID="9" presetClass="exit" presetSubtype="0" fill="hold" grpId="0" nodeType="afterEffect">
                                  <p:stCondLst>
                                    <p:cond delay="3000"/>
                                  </p:stCondLst>
                                  <p:childTnLst>
                                    <p:animEffect transition="out" filter="dissolve">
                                      <p:cBhvr>
                                        <p:cTn id="19" dur="1000"/>
                                        <p:tgtEl>
                                          <p:spTgt spid="8"/>
                                        </p:tgtEl>
                                      </p:cBhvr>
                                    </p:animEffect>
                                    <p:set>
                                      <p:cBhvr>
                                        <p:cTn id="20" dur="1" fill="hold">
                                          <p:stCondLst>
                                            <p:cond delay="999"/>
                                          </p:stCondLst>
                                        </p:cTn>
                                        <p:tgtEl>
                                          <p:spTgt spid="8"/>
                                        </p:tgtEl>
                                        <p:attrNameLst>
                                          <p:attrName>style.visibility</p:attrName>
                                        </p:attrNameLst>
                                      </p:cBhvr>
                                      <p:to>
                                        <p:strVal val="hidden"/>
                                      </p:to>
                                    </p:set>
                                  </p:childTnLst>
                                </p:cTn>
                              </p:par>
                            </p:childTnLst>
                          </p:cTn>
                        </p:par>
                        <p:par>
                          <p:cTn id="21" fill="hold">
                            <p:stCondLst>
                              <p:cond delay="18000"/>
                            </p:stCondLst>
                            <p:childTnLst>
                              <p:par>
                                <p:cTn id="22" presetID="9" presetClass="entr" presetSubtype="0" fill="hold" grpId="1"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dissolve">
                                      <p:cBhvr>
                                        <p:cTn id="24" dur="1000"/>
                                        <p:tgtEl>
                                          <p:spTgt spid="7"/>
                                        </p:tgtEl>
                                      </p:cBhvr>
                                    </p:animEffect>
                                  </p:childTnLst>
                                </p:cTn>
                              </p:par>
                            </p:childTnLst>
                          </p:cTn>
                        </p:par>
                        <p:par>
                          <p:cTn id="25" fill="hold">
                            <p:stCondLst>
                              <p:cond delay="19000"/>
                            </p:stCondLst>
                            <p:childTnLst>
                              <p:par>
                                <p:cTn id="26" presetID="9" presetClass="exit" presetSubtype="0" fill="hold" grpId="0" nodeType="afterEffect">
                                  <p:stCondLst>
                                    <p:cond delay="3000"/>
                                  </p:stCondLst>
                                  <p:childTnLst>
                                    <p:animEffect transition="out" filter="dissolve">
                                      <p:cBhvr>
                                        <p:cTn id="27" dur="1000"/>
                                        <p:tgtEl>
                                          <p:spTgt spid="7"/>
                                        </p:tgtEl>
                                      </p:cBhvr>
                                    </p:animEffect>
                                    <p:set>
                                      <p:cBhvr>
                                        <p:cTn id="28" dur="1" fill="hold">
                                          <p:stCondLst>
                                            <p:cond delay="999"/>
                                          </p:stCondLst>
                                        </p:cTn>
                                        <p:tgtEl>
                                          <p:spTgt spid="7"/>
                                        </p:tgtEl>
                                        <p:attrNameLst>
                                          <p:attrName>style.visibility</p:attrName>
                                        </p:attrNameLst>
                                      </p:cBhvr>
                                      <p:to>
                                        <p:strVal val="hidden"/>
                                      </p:to>
                                    </p:set>
                                  </p:childTnLst>
                                </p:cTn>
                              </p:par>
                            </p:childTnLst>
                          </p:cTn>
                        </p:par>
                        <p:par>
                          <p:cTn id="29" fill="hold">
                            <p:stCondLst>
                              <p:cond delay="23000"/>
                            </p:stCondLst>
                            <p:childTnLst>
                              <p:par>
                                <p:cTn id="30" presetID="12" presetClass="exit" presetSubtype="4" fill="hold" grpId="0" nodeType="afterEffect">
                                  <p:stCondLst>
                                    <p:cond delay="0"/>
                                  </p:stCondLst>
                                  <p:childTnLst>
                                    <p:animEffect transition="out" filter="slide(fromBottom)">
                                      <p:cBhvr>
                                        <p:cTn id="31" dur="2000"/>
                                        <p:tgtEl>
                                          <p:spTgt spid="2"/>
                                        </p:tgtEl>
                                      </p:cBhvr>
                                    </p:animEffect>
                                    <p:set>
                                      <p:cBhvr>
                                        <p:cTn id="32" dur="1" fill="hold">
                                          <p:stCondLst>
                                            <p:cond delay="19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10" grpId="0"/>
      <p:bldP spid="11" grpId="0" uiExpand="1"/>
      <p:bldP spid="7" grpId="0"/>
      <p:bldP spid="7" grpId="1"/>
      <p:bldP spid="8" grpId="0"/>
      <p:bldP spid="8" grpId="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7201" y="-5400"/>
            <a:ext cx="7689600" cy="5408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7" name="Прямоугольник 2"/>
          <p:cNvSpPr>
            <a:spLocks noChangeArrowheads="1"/>
          </p:cNvSpPr>
          <p:nvPr/>
        </p:nvSpPr>
        <p:spPr bwMode="auto">
          <a:xfrm>
            <a:off x="230401" y="5437801"/>
            <a:ext cx="8683200" cy="1348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633" b="1"/>
              <a:t>(</a:t>
            </a:r>
            <a:r>
              <a:rPr lang="en-US" sz="1633" b="1"/>
              <a:t>a</a:t>
            </a:r>
            <a:r>
              <a:rPr lang="ru-RU" sz="1633" b="1"/>
              <a:t>)</a:t>
            </a:r>
            <a:r>
              <a:rPr lang="en-US" sz="1633" b="1"/>
              <a:t> </a:t>
            </a:r>
            <a:r>
              <a:rPr lang="ru-RU" sz="1633" b="1"/>
              <a:t>Значения концентрации хлорофилла-А по данным </a:t>
            </a:r>
            <a:r>
              <a:rPr lang="fr-FR" sz="1633" b="1"/>
              <a:t>SeaWiFS</a:t>
            </a:r>
            <a:r>
              <a:rPr lang="ru-RU" sz="1633" b="1"/>
              <a:t>,</a:t>
            </a:r>
            <a:r>
              <a:rPr lang="fr-FR" sz="1633" b="1"/>
              <a:t> </a:t>
            </a:r>
            <a:r>
              <a:rPr lang="ru-RU" sz="1633" b="1"/>
              <a:t>район Патагонии</a:t>
            </a:r>
            <a:r>
              <a:rPr lang="fr-FR" sz="1633" b="1"/>
              <a:t>;</a:t>
            </a:r>
            <a:endParaRPr lang="ru-RU" sz="1633" b="1"/>
          </a:p>
          <a:p>
            <a:r>
              <a:rPr lang="fr-FR" sz="1633" b="1"/>
              <a:t>(b) </a:t>
            </a:r>
            <a:r>
              <a:rPr lang="ru-RU" sz="1633" b="1"/>
              <a:t>Ночные огни в районе юго-запада Атлантики</a:t>
            </a:r>
            <a:r>
              <a:rPr lang="fr-FR" sz="1633" b="1"/>
              <a:t>.</a:t>
            </a:r>
            <a:endParaRPr lang="ru-RU" sz="1633" b="1"/>
          </a:p>
          <a:p>
            <a:r>
              <a:rPr lang="ru-RU" sz="1633" b="1"/>
              <a:t>Огни на изображении образованы судами на промысле.</a:t>
            </a:r>
          </a:p>
          <a:p>
            <a:r>
              <a:rPr lang="ru-RU" sz="1633"/>
              <a:t>(</a:t>
            </a:r>
            <a:r>
              <a:rPr lang="en-US" sz="1633"/>
              <a:t>Matano, R. P., and E. D. Palma, 2008: On the upwelling of downwelling currents. J. Phys. Oceanogr. 38, 2482-2500, doi: 10.1175/2008JPO3783.1</a:t>
            </a:r>
            <a:r>
              <a:rPr lang="ru-RU" sz="1633"/>
              <a:t>)</a:t>
            </a:r>
          </a:p>
        </p:txBody>
      </p:sp>
    </p:spTree>
    <p:extLst>
      <p:ext uri="{BB962C8B-B14F-4D97-AF65-F5344CB8AC3E}">
        <p14:creationId xmlns:p14="http://schemas.microsoft.com/office/powerpoint/2010/main" val="3038301359"/>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290" name="Picture 4"/>
          <p:cNvPicPr>
            <a:picLocks noChangeAspect="1" noChangeArrowheads="1"/>
          </p:cNvPicPr>
          <p:nvPr/>
        </p:nvPicPr>
        <p:blipFill>
          <a:blip r:embed="rId2">
            <a:extLst>
              <a:ext uri="{28A0092B-C50C-407E-A947-70E740481C1C}">
                <a14:useLocalDpi xmlns:a14="http://schemas.microsoft.com/office/drawing/2010/main" val="0"/>
              </a:ext>
            </a:extLst>
          </a:blip>
          <a:srcRect t="5026"/>
          <a:stretch>
            <a:fillRect/>
          </a:stretch>
        </p:blipFill>
        <p:spPr bwMode="auto">
          <a:xfrm>
            <a:off x="1008001" y="2068201"/>
            <a:ext cx="6870240" cy="4897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291" name="TextBox 5"/>
          <p:cNvSpPr txBox="1">
            <a:spLocks noChangeArrowheads="1"/>
          </p:cNvSpPr>
          <p:nvPr/>
        </p:nvSpPr>
        <p:spPr bwMode="auto">
          <a:xfrm>
            <a:off x="1" y="89640"/>
            <a:ext cx="9144000" cy="20188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r>
              <a:rPr lang="ru-RU" sz="2177"/>
              <a:t>Пример РСА изображения Баренцева моря, на котором отображены проявления мезомасштабных зон конвергенции и дивергенции</a:t>
            </a:r>
          </a:p>
          <a:p>
            <a:pPr algn="ctr"/>
            <a:r>
              <a:rPr lang="ru-RU" sz="1633"/>
              <a:t>Баренцево море известно своими богатыми рыбными ресурсами.</a:t>
            </a:r>
          </a:p>
          <a:p>
            <a:pPr algn="ctr"/>
            <a:r>
              <a:rPr lang="ru-RU" sz="1633"/>
              <a:t>Кроме того, оно всегда покрыто облаками, поэтому РСА является единственным всепогодным инструментом мониторинга.</a:t>
            </a:r>
          </a:p>
          <a:p>
            <a:pPr algn="ctr"/>
            <a:r>
              <a:rPr lang="ru-RU" sz="1633"/>
              <a:t>РСА диагностика зон конвергенции</a:t>
            </a:r>
            <a:r>
              <a:rPr lang="en-US" sz="1633"/>
              <a:t>/</a:t>
            </a:r>
            <a:r>
              <a:rPr lang="ru-RU" sz="1633"/>
              <a:t>дивергенции, потенциально позволит увеличить эффективность рыбного промысла </a:t>
            </a:r>
            <a:endParaRPr lang="ru-RU" sz="1814"/>
          </a:p>
        </p:txBody>
      </p:sp>
    </p:spTree>
    <p:extLst>
      <p:ext uri="{BB962C8B-B14F-4D97-AF65-F5344CB8AC3E}">
        <p14:creationId xmlns:p14="http://schemas.microsoft.com/office/powerpoint/2010/main" val="316120578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0" name="Picture 2" descr="ASA_WSM_1PNPDE20071118_072437Variations Sigma0 linear_crop"/>
          <p:cNvPicPr>
            <a:picLocks noChangeAspect="1" noChangeArrowheads="1"/>
          </p:cNvPicPr>
          <p:nvPr/>
        </p:nvPicPr>
        <p:blipFill>
          <a:blip r:embed="rId2"/>
          <a:srcRect/>
          <a:stretch>
            <a:fillRect/>
          </a:stretch>
        </p:blipFill>
        <p:spPr bwMode="auto">
          <a:xfrm>
            <a:off x="0" y="194421"/>
            <a:ext cx="5888160" cy="3299387"/>
          </a:xfrm>
          <a:prstGeom prst="rect">
            <a:avLst/>
          </a:prstGeom>
          <a:noFill/>
          <a:ln w="9525">
            <a:noFill/>
            <a:miter lim="800000"/>
            <a:headEnd/>
            <a:tailEnd/>
          </a:ln>
        </p:spPr>
      </p:pic>
      <p:pic>
        <p:nvPicPr>
          <p:cNvPr id="22531" name="Picture 3" descr="Contrasts NRCS"/>
          <p:cNvPicPr>
            <a:picLocks noChangeAspect="1" noChangeArrowheads="1"/>
          </p:cNvPicPr>
          <p:nvPr/>
        </p:nvPicPr>
        <p:blipFill>
          <a:blip r:embed="rId3"/>
          <a:srcRect/>
          <a:stretch>
            <a:fillRect/>
          </a:stretch>
        </p:blipFill>
        <p:spPr bwMode="auto">
          <a:xfrm>
            <a:off x="0" y="3623421"/>
            <a:ext cx="5955840" cy="3297947"/>
          </a:xfrm>
          <a:prstGeom prst="rect">
            <a:avLst/>
          </a:prstGeom>
          <a:noFill/>
          <a:ln w="9525">
            <a:noFill/>
            <a:miter lim="800000"/>
            <a:headEnd/>
            <a:tailEnd/>
          </a:ln>
        </p:spPr>
      </p:pic>
      <p:sp>
        <p:nvSpPr>
          <p:cNvPr id="22532" name="TextBox 3"/>
          <p:cNvSpPr txBox="1">
            <a:spLocks noChangeArrowheads="1"/>
          </p:cNvSpPr>
          <p:nvPr/>
        </p:nvSpPr>
        <p:spPr bwMode="auto">
          <a:xfrm>
            <a:off x="5876644" y="1355183"/>
            <a:ext cx="2716285" cy="1191752"/>
          </a:xfrm>
          <a:prstGeom prst="rect">
            <a:avLst/>
          </a:prstGeom>
          <a:noFill/>
          <a:ln w="9525">
            <a:noFill/>
            <a:miter lim="800000"/>
            <a:headEnd/>
            <a:tailEnd/>
          </a:ln>
        </p:spPr>
        <p:txBody>
          <a:bodyPr wrap="none" lIns="82945" tIns="41473" rIns="82945" bIns="41473">
            <a:spAutoFit/>
          </a:bodyPr>
          <a:lstStyle/>
          <a:p>
            <a:pPr algn="ctr"/>
            <a:r>
              <a:rPr lang="ru-RU" sz="3600" b="1" dirty="0"/>
              <a:t>РСА</a:t>
            </a:r>
          </a:p>
          <a:p>
            <a:pPr algn="ctr"/>
            <a:r>
              <a:rPr lang="ru-RU" sz="3600" b="1" dirty="0"/>
              <a:t>наблюдения</a:t>
            </a:r>
            <a:endParaRPr lang="ru-RU" sz="2200" b="1" dirty="0"/>
          </a:p>
        </p:txBody>
      </p:sp>
      <p:sp>
        <p:nvSpPr>
          <p:cNvPr id="22533" name="TextBox 4"/>
          <p:cNvSpPr txBox="1">
            <a:spLocks noChangeArrowheads="1"/>
          </p:cNvSpPr>
          <p:nvPr/>
        </p:nvSpPr>
        <p:spPr bwMode="auto">
          <a:xfrm>
            <a:off x="6109921" y="4380941"/>
            <a:ext cx="2392478" cy="1191752"/>
          </a:xfrm>
          <a:prstGeom prst="rect">
            <a:avLst/>
          </a:prstGeom>
          <a:noFill/>
          <a:ln w="9525">
            <a:noFill/>
            <a:miter lim="800000"/>
            <a:headEnd/>
            <a:tailEnd/>
          </a:ln>
        </p:spPr>
        <p:txBody>
          <a:bodyPr wrap="none" lIns="82945" tIns="41473" rIns="82945" bIns="41473">
            <a:spAutoFit/>
          </a:bodyPr>
          <a:lstStyle/>
          <a:p>
            <a:r>
              <a:rPr lang="en-US" sz="3600" b="1" dirty="0"/>
              <a:t>RIM </a:t>
            </a:r>
          </a:p>
          <a:p>
            <a:r>
              <a:rPr lang="ru-RU" sz="3600" b="1" dirty="0"/>
              <a:t>симуляции</a:t>
            </a:r>
            <a:endParaRPr lang="ru-RU" sz="2200" b="1"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p:txBody>
          <a:bodyPr>
            <a:noAutofit/>
          </a:bodyPr>
          <a:lstStyle/>
          <a:p>
            <a:r>
              <a:rPr lang="en-US" dirty="0" smtClean="0">
                <a:solidFill>
                  <a:schemeClr val="tx1"/>
                </a:solidFill>
              </a:rPr>
              <a:t>Р</a:t>
            </a:r>
            <a:r>
              <a:rPr lang="ru-RU" dirty="0" smtClean="0">
                <a:solidFill>
                  <a:schemeClr val="tx1"/>
                </a:solidFill>
              </a:rPr>
              <a:t>азработка метода исследования поверхности Океана по спутниковым изображениям солнечного блика, и применение этого метода для исследования нефтяных загрязнений и поверхностных проявлений динамических процессов в Океане.</a:t>
            </a:r>
            <a:endParaRPr lang="en-US" dirty="0" smtClean="0">
              <a:solidFill>
                <a:schemeClr val="tx1"/>
              </a:solidFill>
            </a:endParaRPr>
          </a:p>
        </p:txBody>
      </p:sp>
      <p:sp>
        <p:nvSpPr>
          <p:cNvPr id="2" name="Заголовок 1"/>
          <p:cNvSpPr>
            <a:spLocks noGrp="1"/>
          </p:cNvSpPr>
          <p:nvPr>
            <p:ph type="title"/>
          </p:nvPr>
        </p:nvSpPr>
        <p:spPr/>
        <p:txBody>
          <a:bodyPr/>
          <a:lstStyle/>
          <a:p>
            <a:r>
              <a:rPr lang="ru-RU" b="1" dirty="0" smtClean="0"/>
              <a:t>Цель Исследования</a:t>
            </a:r>
            <a:endParaRPr lang="en-US" b="1" dirty="0"/>
          </a:p>
        </p:txBody>
      </p:sp>
    </p:spTree>
    <p:extLst>
      <p:ext uri="{BB962C8B-B14F-4D97-AF65-F5344CB8AC3E}">
        <p14:creationId xmlns:p14="http://schemas.microsoft.com/office/powerpoint/2010/main" val="14512996"/>
      </p:ext>
    </p:extLst>
  </p:cSld>
  <p:clrMapOvr>
    <a:masterClrMapping/>
  </p:clrMapOvr>
  <p:transition>
    <p:fad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4" name="Прямоугольник 12"/>
          <p:cNvSpPr>
            <a:spLocks noChangeArrowheads="1"/>
          </p:cNvSpPr>
          <p:nvPr/>
        </p:nvSpPr>
        <p:spPr bwMode="auto">
          <a:xfrm>
            <a:off x="5932801" y="4997160"/>
            <a:ext cx="3146400" cy="829440"/>
          </a:xfrm>
          <a:prstGeom prst="rect">
            <a:avLst/>
          </a:prstGeom>
          <a:solidFill>
            <a:srgbClr val="FFFF00"/>
          </a:solidFill>
          <a:ln w="9525" algn="ctr">
            <a:solidFill>
              <a:schemeClr val="tx1"/>
            </a:solidFill>
            <a:round/>
            <a:headEnd/>
            <a:tailEnd/>
          </a:ln>
        </p:spPr>
        <p:txBody>
          <a:bodyPr/>
          <a:lstStyle/>
          <a:p>
            <a:endParaRPr lang="ru-RU" sz="1633"/>
          </a:p>
        </p:txBody>
      </p:sp>
      <p:sp>
        <p:nvSpPr>
          <p:cNvPr id="5125" name="Прямоугольник 11"/>
          <p:cNvSpPr>
            <a:spLocks noChangeArrowheads="1"/>
          </p:cNvSpPr>
          <p:nvPr/>
        </p:nvSpPr>
        <p:spPr bwMode="auto">
          <a:xfrm>
            <a:off x="5997601" y="1788840"/>
            <a:ext cx="3146400" cy="829440"/>
          </a:xfrm>
          <a:prstGeom prst="rect">
            <a:avLst/>
          </a:prstGeom>
          <a:solidFill>
            <a:schemeClr val="bg1"/>
          </a:solidFill>
          <a:ln w="9525" algn="ctr">
            <a:solidFill>
              <a:schemeClr val="tx1"/>
            </a:solidFill>
            <a:round/>
            <a:headEnd/>
            <a:tailEnd/>
          </a:ln>
        </p:spPr>
        <p:txBody>
          <a:bodyPr/>
          <a:lstStyle/>
          <a:p>
            <a:endParaRPr lang="ru-RU" sz="1633"/>
          </a:p>
        </p:txBody>
      </p:sp>
      <p:pic>
        <p:nvPicPr>
          <p:cNvPr id="5126" name="Рисунок 2" descr="Contrasts Bbr_noWB.pn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50561" y="897481"/>
            <a:ext cx="4717440" cy="26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127" name="Рисунок 3" descr="Contrasts NRCS.png"/>
          <p:cNvPicPr>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37600" y="4121641"/>
            <a:ext cx="4717440" cy="2612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8" name="TextBox 4"/>
          <p:cNvSpPr txBox="1">
            <a:spLocks noChangeArrowheads="1"/>
          </p:cNvSpPr>
          <p:nvPr/>
        </p:nvSpPr>
        <p:spPr bwMode="auto">
          <a:xfrm>
            <a:off x="1" y="189001"/>
            <a:ext cx="5113900" cy="76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t>Сигнатуры УЭПР в рамках</a:t>
            </a:r>
            <a:br>
              <a:rPr lang="ru-RU" sz="2177" b="1"/>
            </a:br>
            <a:r>
              <a:rPr lang="ru-RU" sz="2177" b="1"/>
              <a:t>«стандартной релаксационной модели»</a:t>
            </a:r>
          </a:p>
        </p:txBody>
      </p:sp>
      <p:sp>
        <p:nvSpPr>
          <p:cNvPr id="5129" name="TextBox 5"/>
          <p:cNvSpPr txBox="1">
            <a:spLocks noChangeArrowheads="1"/>
          </p:cNvSpPr>
          <p:nvPr/>
        </p:nvSpPr>
        <p:spPr bwMode="auto">
          <a:xfrm>
            <a:off x="1" y="3616202"/>
            <a:ext cx="5437707" cy="427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solidFill>
                  <a:srgbClr val="FFFF00"/>
                </a:solidFill>
              </a:rPr>
              <a:t>Сигнатуры УЭПР с учётом обрушения волн</a:t>
            </a:r>
          </a:p>
        </p:txBody>
      </p:sp>
      <p:sp>
        <p:nvSpPr>
          <p:cNvPr id="5130" name="TextBox 6"/>
          <p:cNvSpPr txBox="1">
            <a:spLocks noChangeArrowheads="1"/>
          </p:cNvSpPr>
          <p:nvPr/>
        </p:nvSpPr>
        <p:spPr bwMode="auto">
          <a:xfrm>
            <a:off x="5997601" y="2003401"/>
            <a:ext cx="250128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2177" b="1"/>
              <a:t>контрасты УЭПР</a:t>
            </a:r>
            <a:endParaRPr lang="en-US" sz="2177" b="1"/>
          </a:p>
          <a:p>
            <a:endParaRPr lang="ru-RU" sz="1633"/>
          </a:p>
        </p:txBody>
      </p:sp>
      <p:graphicFrame>
        <p:nvGraphicFramePr>
          <p:cNvPr id="5122" name="Object 3"/>
          <p:cNvGraphicFramePr>
            <a:graphicFrameLocks noChangeAspect="1"/>
          </p:cNvGraphicFramePr>
          <p:nvPr/>
        </p:nvGraphicFramePr>
        <p:xfrm>
          <a:off x="8343361" y="1970281"/>
          <a:ext cx="764640" cy="421920"/>
        </p:xfrm>
        <a:graphic>
          <a:graphicData uri="http://schemas.openxmlformats.org/presentationml/2006/ole">
            <mc:AlternateContent xmlns:mc="http://schemas.openxmlformats.org/markup-compatibility/2006">
              <mc:Choice xmlns:v="urn:schemas-microsoft-com:vml" Requires="v">
                <p:oleObj spid="_x0000_s60420" name="Equation" r:id="rId5" imgW="368280" imgH="203040" progId="Equation.DSMT4">
                  <p:embed/>
                </p:oleObj>
              </mc:Choice>
              <mc:Fallback>
                <p:oleObj name="Equation" r:id="rId5" imgW="368280" imgH="203040" progId="Equation.DSMT4">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43361" y="1970281"/>
                        <a:ext cx="764640" cy="4219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131" name="TextBox 9"/>
          <p:cNvSpPr txBox="1">
            <a:spLocks noChangeArrowheads="1"/>
          </p:cNvSpPr>
          <p:nvPr/>
        </p:nvSpPr>
        <p:spPr bwMode="auto">
          <a:xfrm>
            <a:off x="5932801" y="5197321"/>
            <a:ext cx="2188420" cy="6786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2177" b="1"/>
              <a:t>контрасты УЭПР</a:t>
            </a:r>
            <a:endParaRPr lang="en-US" sz="2177" b="1"/>
          </a:p>
          <a:p>
            <a:endParaRPr lang="ru-RU" sz="1633"/>
          </a:p>
        </p:txBody>
      </p:sp>
      <p:graphicFrame>
        <p:nvGraphicFramePr>
          <p:cNvPr id="5123" name="Object 4"/>
          <p:cNvGraphicFramePr>
            <a:graphicFrameLocks noChangeAspect="1"/>
          </p:cNvGraphicFramePr>
          <p:nvPr/>
        </p:nvGraphicFramePr>
        <p:xfrm>
          <a:off x="8330401" y="5198760"/>
          <a:ext cx="659520" cy="368640"/>
        </p:xfrm>
        <a:graphic>
          <a:graphicData uri="http://schemas.openxmlformats.org/presentationml/2006/ole">
            <mc:AlternateContent xmlns:mc="http://schemas.openxmlformats.org/markup-compatibility/2006">
              <mc:Choice xmlns:v="urn:schemas-microsoft-com:vml" Requires="v">
                <p:oleObj spid="_x0000_s60421" name="Equation" r:id="rId7" imgW="317160" imgH="177480" progId="Equation.DSMT4">
                  <p:embed/>
                </p:oleObj>
              </mc:Choice>
              <mc:Fallback>
                <p:oleObj name="Equation" r:id="rId7" imgW="317160" imgH="177480" progId="Equation.DSMT4">
                  <p:embed/>
                  <p:pic>
                    <p:nvPicPr>
                      <p:cNvPr id="0" nam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330401" y="5198760"/>
                        <a:ext cx="659520" cy="3686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Tree>
    <p:extLst>
      <p:ext uri="{BB962C8B-B14F-4D97-AF65-F5344CB8AC3E}">
        <p14:creationId xmlns:p14="http://schemas.microsoft.com/office/powerpoint/2010/main" val="90729752"/>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1"/>
          <p:cNvSpPr>
            <a:spLocks noChangeArrowheads="1"/>
          </p:cNvSpPr>
          <p:nvPr/>
        </p:nvSpPr>
        <p:spPr bwMode="auto">
          <a:xfrm>
            <a:off x="684001" y="1161001"/>
            <a:ext cx="3564000" cy="972000"/>
          </a:xfrm>
          <a:prstGeom prst="rect">
            <a:avLst/>
          </a:prstGeom>
          <a:solidFill>
            <a:srgbClr val="00B8FF"/>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177" b="1">
                <a:solidFill>
                  <a:srgbClr val="000000"/>
                </a:solidFill>
              </a:rPr>
              <a:t>Поле крупномасштабного Течения</a:t>
            </a:r>
          </a:p>
        </p:txBody>
      </p:sp>
      <p:sp>
        <p:nvSpPr>
          <p:cNvPr id="26627" name="Rectangle 2"/>
          <p:cNvSpPr>
            <a:spLocks noChangeArrowheads="1"/>
          </p:cNvSpPr>
          <p:nvPr/>
        </p:nvSpPr>
        <p:spPr bwMode="auto">
          <a:xfrm>
            <a:off x="5414400" y="1161001"/>
            <a:ext cx="2851200" cy="959040"/>
          </a:xfrm>
          <a:prstGeom prst="rect">
            <a:avLst/>
          </a:prstGeom>
          <a:solidFill>
            <a:srgbClr val="FF0000"/>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buClrTx/>
              <a:buFontTx/>
              <a:buNone/>
            </a:pPr>
            <a:endParaRPr lang="en-US" sz="1633">
              <a:solidFill>
                <a:srgbClr val="FFFFFF"/>
              </a:solidFill>
            </a:endParaRPr>
          </a:p>
          <a:p>
            <a:pPr algn="ctr" eaLnBrk="1">
              <a:buClrTx/>
              <a:buFontTx/>
              <a:buNone/>
            </a:pPr>
            <a:r>
              <a:rPr lang="ru-RU" sz="2177" b="1">
                <a:solidFill>
                  <a:srgbClr val="000000"/>
                </a:solidFill>
              </a:rPr>
              <a:t>Поле Ветра</a:t>
            </a:r>
          </a:p>
        </p:txBody>
      </p:sp>
      <p:sp>
        <p:nvSpPr>
          <p:cNvPr id="26628" name="Rectangle 3"/>
          <p:cNvSpPr>
            <a:spLocks noChangeArrowheads="1"/>
          </p:cNvSpPr>
          <p:nvPr/>
        </p:nvSpPr>
        <p:spPr bwMode="auto">
          <a:xfrm>
            <a:off x="2563201" y="3053161"/>
            <a:ext cx="3564000" cy="1023840"/>
          </a:xfrm>
          <a:prstGeom prst="rect">
            <a:avLst/>
          </a:prstGeom>
          <a:solidFill>
            <a:srgbClr val="FFFF5B"/>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177" b="1">
                <a:solidFill>
                  <a:srgbClr val="000000"/>
                </a:solidFill>
              </a:rPr>
              <a:t>Поверхностные проявления в контрастах УЭПР и СКН</a:t>
            </a:r>
          </a:p>
        </p:txBody>
      </p:sp>
      <p:sp>
        <p:nvSpPr>
          <p:cNvPr id="26629" name="Rectangle 4"/>
          <p:cNvSpPr>
            <a:spLocks noChangeArrowheads="1"/>
          </p:cNvSpPr>
          <p:nvPr/>
        </p:nvSpPr>
        <p:spPr bwMode="auto">
          <a:xfrm>
            <a:off x="2952000" y="4932361"/>
            <a:ext cx="2851200" cy="829440"/>
          </a:xfrm>
          <a:prstGeom prst="rect">
            <a:avLst/>
          </a:prstGeom>
          <a:solidFill>
            <a:srgbClr val="5FA326"/>
          </a:solidFill>
          <a:ln w="9360">
            <a:solidFill>
              <a:srgbClr val="000000"/>
            </a:solidFill>
            <a:round/>
            <a:headEnd/>
            <a:tailEnd/>
          </a:ln>
        </p:spPr>
        <p:txBody>
          <a:bodyPr lIns="81638" tIns="42452" rIns="81638" bIns="42452"/>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endParaRPr lang="ru-RU" sz="726" b="1">
              <a:solidFill>
                <a:srgbClr val="000000"/>
              </a:solidFill>
            </a:endParaRPr>
          </a:p>
          <a:p>
            <a:pPr algn="ctr" eaLnBrk="1">
              <a:buClrTx/>
              <a:buFontTx/>
              <a:buNone/>
            </a:pPr>
            <a:r>
              <a:rPr lang="ru-RU" sz="2177" b="1">
                <a:solidFill>
                  <a:srgbClr val="000000"/>
                </a:solidFill>
              </a:rPr>
              <a:t>Симуляции </a:t>
            </a:r>
            <a:r>
              <a:rPr lang="en-US" sz="2177" b="1">
                <a:solidFill>
                  <a:srgbClr val="000000"/>
                </a:solidFill>
              </a:rPr>
              <a:t>RIM</a:t>
            </a:r>
          </a:p>
          <a:p>
            <a:pPr algn="ctr" eaLnBrk="1">
              <a:buClrTx/>
              <a:buFontTx/>
              <a:buNone/>
            </a:pPr>
            <a:r>
              <a:rPr lang="ru-RU" sz="1814" b="1">
                <a:solidFill>
                  <a:srgbClr val="000000"/>
                </a:solidFill>
              </a:rPr>
              <a:t>(моделирование)</a:t>
            </a:r>
          </a:p>
        </p:txBody>
      </p:sp>
      <p:sp>
        <p:nvSpPr>
          <p:cNvPr id="26630" name="AutoShape 5"/>
          <p:cNvSpPr>
            <a:spLocks noChangeArrowheads="1"/>
          </p:cNvSpPr>
          <p:nvPr/>
        </p:nvSpPr>
        <p:spPr bwMode="auto">
          <a:xfrm rot="-840000">
            <a:off x="735841" y="2243880"/>
            <a:ext cx="1749600" cy="3715200"/>
          </a:xfrm>
          <a:prstGeom prst="curvedRightArrow">
            <a:avLst>
              <a:gd name="adj1" fmla="val 9890"/>
              <a:gd name="adj2" fmla="val 27959"/>
              <a:gd name="adj3" fmla="val 27523"/>
            </a:avLst>
          </a:prstGeom>
          <a:solidFill>
            <a:srgbClr val="00B8FF"/>
          </a:solidFill>
          <a:ln w="9360">
            <a:solidFill>
              <a:srgbClr val="000000"/>
            </a:solidFill>
            <a:round/>
            <a:headEnd/>
            <a:tailEnd/>
          </a:ln>
        </p:spPr>
        <p:txBody>
          <a:bodyPr wrap="none" anchor="ctr"/>
          <a:lstStyle/>
          <a:p>
            <a:endParaRPr lang="ru-RU" sz="1633"/>
          </a:p>
        </p:txBody>
      </p:sp>
      <p:sp>
        <p:nvSpPr>
          <p:cNvPr id="26631" name="AutoShape 6"/>
          <p:cNvSpPr>
            <a:spLocks noChangeArrowheads="1"/>
          </p:cNvSpPr>
          <p:nvPr/>
        </p:nvSpPr>
        <p:spPr bwMode="auto">
          <a:xfrm rot="1260000">
            <a:off x="6431040" y="2271241"/>
            <a:ext cx="2073600" cy="3808800"/>
          </a:xfrm>
          <a:prstGeom prst="curvedLeftArrow">
            <a:avLst>
              <a:gd name="adj1" fmla="val 9056"/>
              <a:gd name="adj2" fmla="val 23598"/>
              <a:gd name="adj3" fmla="val 31509"/>
            </a:avLst>
          </a:prstGeom>
          <a:solidFill>
            <a:srgbClr val="00B8FF"/>
          </a:solidFill>
          <a:ln w="9360">
            <a:solidFill>
              <a:srgbClr val="000000"/>
            </a:solidFill>
            <a:round/>
            <a:headEnd/>
            <a:tailEnd/>
          </a:ln>
        </p:spPr>
        <p:txBody>
          <a:bodyPr wrap="none" anchor="ctr"/>
          <a:lstStyle/>
          <a:p>
            <a:endParaRPr lang="ru-RU" sz="1633"/>
          </a:p>
        </p:txBody>
      </p:sp>
      <p:sp>
        <p:nvSpPr>
          <p:cNvPr id="26632" name="AutoShape 7"/>
          <p:cNvSpPr>
            <a:spLocks noChangeArrowheads="1"/>
          </p:cNvSpPr>
          <p:nvPr/>
        </p:nvSpPr>
        <p:spPr bwMode="auto">
          <a:xfrm>
            <a:off x="4118401" y="4141801"/>
            <a:ext cx="439200" cy="692640"/>
          </a:xfrm>
          <a:prstGeom prst="upArrow">
            <a:avLst>
              <a:gd name="adj1" fmla="val 32444"/>
              <a:gd name="adj2" fmla="val 89512"/>
            </a:avLst>
          </a:prstGeom>
          <a:solidFill>
            <a:srgbClr val="00B8FF"/>
          </a:solidFill>
          <a:ln w="9360">
            <a:solidFill>
              <a:srgbClr val="000000"/>
            </a:solidFill>
            <a:round/>
            <a:headEnd/>
            <a:tailEnd/>
          </a:ln>
        </p:spPr>
        <p:txBody>
          <a:bodyPr wrap="none" anchor="ctr"/>
          <a:lstStyle/>
          <a:p>
            <a:endParaRPr lang="ru-RU" sz="1633"/>
          </a:p>
        </p:txBody>
      </p:sp>
      <p:sp>
        <p:nvSpPr>
          <p:cNvPr id="26633" name="AutoShape 8"/>
          <p:cNvSpPr>
            <a:spLocks noChangeArrowheads="1"/>
          </p:cNvSpPr>
          <p:nvPr/>
        </p:nvSpPr>
        <p:spPr bwMode="auto">
          <a:xfrm rot="2760000">
            <a:off x="2671201" y="2347561"/>
            <a:ext cx="1372320" cy="439200"/>
          </a:xfrm>
          <a:prstGeom prst="rightArrow">
            <a:avLst>
              <a:gd name="adj1" fmla="val 25315"/>
              <a:gd name="adj2" fmla="val 96935"/>
            </a:avLst>
          </a:prstGeom>
          <a:solidFill>
            <a:srgbClr val="FFFFFF"/>
          </a:solidFill>
          <a:ln w="9360">
            <a:solidFill>
              <a:srgbClr val="FFFFFF"/>
            </a:solidFill>
            <a:round/>
            <a:headEnd/>
            <a:tailEnd/>
          </a:ln>
        </p:spPr>
        <p:txBody>
          <a:bodyPr wrap="none" anchor="ctr"/>
          <a:lstStyle/>
          <a:p>
            <a:endParaRPr lang="ru-RU" sz="1633"/>
          </a:p>
        </p:txBody>
      </p:sp>
      <p:sp>
        <p:nvSpPr>
          <p:cNvPr id="26634" name="AutoShape 9"/>
          <p:cNvSpPr>
            <a:spLocks noChangeArrowheads="1"/>
          </p:cNvSpPr>
          <p:nvPr/>
        </p:nvSpPr>
        <p:spPr bwMode="auto">
          <a:xfrm rot="8700000">
            <a:off x="5142241" y="2386441"/>
            <a:ext cx="1559520" cy="439200"/>
          </a:xfrm>
          <a:prstGeom prst="rightArrow">
            <a:avLst>
              <a:gd name="adj1" fmla="val 32713"/>
              <a:gd name="adj2" fmla="val 122701"/>
            </a:avLst>
          </a:prstGeom>
          <a:solidFill>
            <a:srgbClr val="FFFFFF"/>
          </a:solidFill>
          <a:ln w="9360">
            <a:solidFill>
              <a:srgbClr val="FFFFFF"/>
            </a:solidFill>
            <a:round/>
            <a:headEnd/>
            <a:tailEnd/>
          </a:ln>
        </p:spPr>
        <p:txBody>
          <a:bodyPr wrap="none" anchor="ctr"/>
          <a:lstStyle/>
          <a:p>
            <a:endParaRPr lang="ru-RU" sz="1633"/>
          </a:p>
        </p:txBody>
      </p:sp>
      <p:sp>
        <p:nvSpPr>
          <p:cNvPr id="26635" name="Text Box 10"/>
          <p:cNvSpPr txBox="1">
            <a:spLocks noChangeArrowheads="1"/>
          </p:cNvSpPr>
          <p:nvPr/>
        </p:nvSpPr>
        <p:spPr bwMode="auto">
          <a:xfrm rot="2040000">
            <a:off x="877293" y="4743684"/>
            <a:ext cx="1105256" cy="83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633">
                <a:solidFill>
                  <a:srgbClr val="FFFFFF"/>
                </a:solidFill>
              </a:rPr>
              <a:t>исходные</a:t>
            </a:r>
          </a:p>
          <a:p>
            <a:pPr algn="ctr" eaLnBrk="1">
              <a:buClrTx/>
              <a:buFontTx/>
              <a:buNone/>
            </a:pPr>
            <a:endParaRPr lang="ru-RU" sz="1633">
              <a:solidFill>
                <a:srgbClr val="FFFFFF"/>
              </a:solidFill>
            </a:endParaRPr>
          </a:p>
          <a:p>
            <a:pPr algn="ctr" eaLnBrk="1">
              <a:buClrTx/>
              <a:buFontTx/>
              <a:buNone/>
            </a:pPr>
            <a:r>
              <a:rPr lang="ru-RU" sz="1633">
                <a:solidFill>
                  <a:srgbClr val="FFFFFF"/>
                </a:solidFill>
              </a:rPr>
              <a:t>данные</a:t>
            </a:r>
          </a:p>
        </p:txBody>
      </p:sp>
      <p:sp>
        <p:nvSpPr>
          <p:cNvPr id="26636" name="Text Box 11"/>
          <p:cNvSpPr txBox="1">
            <a:spLocks noChangeArrowheads="1"/>
          </p:cNvSpPr>
          <p:nvPr/>
        </p:nvSpPr>
        <p:spPr bwMode="auto">
          <a:xfrm rot="-2100000">
            <a:off x="7095213" y="4811364"/>
            <a:ext cx="1105256" cy="8395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633">
                <a:solidFill>
                  <a:srgbClr val="FFFFFF"/>
                </a:solidFill>
              </a:rPr>
              <a:t>исходные</a:t>
            </a:r>
          </a:p>
          <a:p>
            <a:pPr algn="ctr" eaLnBrk="1">
              <a:buClrTx/>
              <a:buFontTx/>
              <a:buNone/>
            </a:pPr>
            <a:endParaRPr lang="ru-RU" sz="1633">
              <a:solidFill>
                <a:srgbClr val="FFFFFF"/>
              </a:solidFill>
            </a:endParaRPr>
          </a:p>
          <a:p>
            <a:pPr algn="ctr" eaLnBrk="1">
              <a:buClrTx/>
              <a:buFontTx/>
              <a:buNone/>
            </a:pPr>
            <a:r>
              <a:rPr lang="ru-RU" sz="1633">
                <a:solidFill>
                  <a:srgbClr val="FFFFFF"/>
                </a:solidFill>
              </a:rPr>
              <a:t>данные</a:t>
            </a:r>
          </a:p>
        </p:txBody>
      </p:sp>
      <p:sp>
        <p:nvSpPr>
          <p:cNvPr id="26637" name="Rectangle 12"/>
          <p:cNvSpPr>
            <a:spLocks noChangeArrowheads="1"/>
          </p:cNvSpPr>
          <p:nvPr/>
        </p:nvSpPr>
        <p:spPr bwMode="auto">
          <a:xfrm>
            <a:off x="100800" y="5858280"/>
            <a:ext cx="9043200" cy="9232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1814" b="1">
                <a:solidFill>
                  <a:srgbClr val="FFFFFF"/>
                </a:solidFill>
              </a:rPr>
              <a:t>Сопоставительный анализ и валидация полученных результатов</a:t>
            </a:r>
          </a:p>
          <a:p>
            <a:pPr algn="ctr" eaLnBrk="1">
              <a:lnSpc>
                <a:spcPct val="100000"/>
              </a:lnSpc>
              <a:buClrTx/>
              <a:buFontTx/>
              <a:buNone/>
            </a:pPr>
            <a:r>
              <a:rPr lang="ru-RU" sz="1814" b="1">
                <a:solidFill>
                  <a:srgbClr val="FFFFFF"/>
                </a:solidFill>
              </a:rPr>
              <a:t>Идентификация РСА контрастов и вариаций СКН различной природы</a:t>
            </a:r>
          </a:p>
          <a:p>
            <a:pPr algn="ctr" eaLnBrk="1">
              <a:buClrTx/>
              <a:buFontTx/>
              <a:buNone/>
            </a:pPr>
            <a:endParaRPr lang="en-US" sz="1814" b="1">
              <a:solidFill>
                <a:srgbClr val="FFFFFF"/>
              </a:solidFill>
            </a:endParaRPr>
          </a:p>
        </p:txBody>
      </p:sp>
      <p:sp>
        <p:nvSpPr>
          <p:cNvPr id="26638" name="Rectangle 13"/>
          <p:cNvSpPr>
            <a:spLocks noChangeArrowheads="1"/>
          </p:cNvSpPr>
          <p:nvPr/>
        </p:nvSpPr>
        <p:spPr bwMode="auto">
          <a:xfrm>
            <a:off x="230401" y="124201"/>
            <a:ext cx="8618400" cy="1174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81638" tIns="42452" rIns="81638" bIns="42452">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 pos="9410700"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algn="ctr" eaLnBrk="1">
              <a:buClrTx/>
              <a:buFontTx/>
              <a:buNone/>
            </a:pPr>
            <a:r>
              <a:rPr lang="ru-RU" sz="2358">
                <a:solidFill>
                  <a:srgbClr val="FFFFFF"/>
                </a:solidFill>
              </a:rPr>
              <a:t>Применение методики мониторинга физических процессов в верхнем слое океана</a:t>
            </a:r>
          </a:p>
          <a:p>
            <a:pPr algn="ctr" eaLnBrk="1">
              <a:buClrTx/>
              <a:buFontTx/>
              <a:buNone/>
            </a:pPr>
            <a:r>
              <a:rPr lang="ru-RU" sz="2358">
                <a:solidFill>
                  <a:srgbClr val="FFFFFF"/>
                </a:solidFill>
              </a:rPr>
              <a:t>по данным оптических и РСА сканеров</a:t>
            </a:r>
          </a:p>
        </p:txBody>
      </p:sp>
    </p:spTree>
    <p:extLst>
      <p:ext uri="{BB962C8B-B14F-4D97-AF65-F5344CB8AC3E}">
        <p14:creationId xmlns:p14="http://schemas.microsoft.com/office/powerpoint/2010/main" val="1959265391"/>
      </p:ext>
    </p:extLst>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Заголовок 29"/>
          <p:cNvSpPr>
            <a:spLocks noGrp="1"/>
          </p:cNvSpPr>
          <p:nvPr>
            <p:ph type="title" idx="4294967295"/>
          </p:nvPr>
        </p:nvSpPr>
        <p:spPr>
          <a:xfrm>
            <a:off x="1066800" y="-33339"/>
            <a:ext cx="8229600" cy="1252539"/>
          </a:xfrm>
        </p:spPr>
        <p:txBody>
          <a:bodyPr>
            <a:normAutofit/>
          </a:bodyPr>
          <a:lstStyle/>
          <a:p>
            <a:r>
              <a:rPr lang="en-US" sz="2800" dirty="0" smtClean="0"/>
              <a:t>М</a:t>
            </a:r>
            <a:r>
              <a:rPr lang="ru-RU" sz="2800" dirty="0" smtClean="0"/>
              <a:t>етодология</a:t>
            </a:r>
            <a:r>
              <a:rPr lang="en-US" sz="2800" dirty="0" smtClean="0"/>
              <a:t> </a:t>
            </a:r>
            <a:r>
              <a:rPr lang="en-US" sz="2800" dirty="0" err="1" smtClean="0"/>
              <a:t>синергетического</a:t>
            </a:r>
            <a:r>
              <a:rPr lang="en-US" sz="2800" dirty="0" smtClean="0"/>
              <a:t> </a:t>
            </a:r>
            <a:r>
              <a:rPr lang="en-US" sz="2800" dirty="0" err="1" smtClean="0"/>
              <a:t>исследования</a:t>
            </a:r>
            <a:r>
              <a:rPr lang="en-US" sz="2800" dirty="0" smtClean="0"/>
              <a:t> </a:t>
            </a:r>
            <a:r>
              <a:rPr lang="en-US" sz="2800" dirty="0" err="1" smtClean="0"/>
              <a:t>поверхности</a:t>
            </a:r>
            <a:r>
              <a:rPr lang="en-US" sz="2800" dirty="0" smtClean="0"/>
              <a:t> </a:t>
            </a:r>
            <a:r>
              <a:rPr lang="en-US" sz="2800" dirty="0" err="1" smtClean="0"/>
              <a:t>Океана</a:t>
            </a:r>
            <a:endParaRPr lang="ru-RU" sz="2800" dirty="0" smtClean="0"/>
          </a:p>
        </p:txBody>
      </p:sp>
      <p:sp>
        <p:nvSpPr>
          <p:cNvPr id="7" name="Rectangle 1"/>
          <p:cNvSpPr>
            <a:spLocks noChangeArrowheads="1"/>
          </p:cNvSpPr>
          <p:nvPr/>
        </p:nvSpPr>
        <p:spPr bwMode="auto">
          <a:xfrm>
            <a:off x="1907381" y="1052738"/>
            <a:ext cx="1485900" cy="642937"/>
          </a:xfrm>
          <a:prstGeom prst="rect">
            <a:avLst/>
          </a:prstGeom>
          <a:solidFill>
            <a:schemeClr val="accent1"/>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solidFill>
                  <a:srgbClr val="000000"/>
                </a:solidFill>
              </a:rPr>
              <a:t>MODIS</a:t>
            </a:r>
          </a:p>
        </p:txBody>
      </p:sp>
      <p:sp>
        <p:nvSpPr>
          <p:cNvPr id="8" name="Rectangle 2"/>
          <p:cNvSpPr>
            <a:spLocks noChangeArrowheads="1"/>
          </p:cNvSpPr>
          <p:nvPr/>
        </p:nvSpPr>
        <p:spPr bwMode="auto">
          <a:xfrm>
            <a:off x="4550569" y="1052738"/>
            <a:ext cx="1928812" cy="571500"/>
          </a:xfrm>
          <a:prstGeom prst="rect">
            <a:avLst/>
          </a:prstGeom>
          <a:solidFill>
            <a:schemeClr val="accent1"/>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b="1" dirty="0">
                <a:solidFill>
                  <a:srgbClr val="000000"/>
                </a:solidFill>
              </a:rPr>
              <a:t>ASAR WS</a:t>
            </a:r>
          </a:p>
        </p:txBody>
      </p:sp>
      <p:sp>
        <p:nvSpPr>
          <p:cNvPr id="9" name="Rectangle 3"/>
          <p:cNvSpPr>
            <a:spLocks noChangeArrowheads="1"/>
          </p:cNvSpPr>
          <p:nvPr/>
        </p:nvSpPr>
        <p:spPr bwMode="auto">
          <a:xfrm>
            <a:off x="2336006" y="2324323"/>
            <a:ext cx="1785938" cy="571500"/>
          </a:xfrm>
          <a:prstGeom prst="rect">
            <a:avLst/>
          </a:prstGeom>
          <a:solidFill>
            <a:srgbClr val="FFFF00"/>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dirty="0">
                <a:solidFill>
                  <a:srgbClr val="000000"/>
                </a:solidFill>
              </a:rPr>
              <a:t>Поверхностная температура</a:t>
            </a:r>
          </a:p>
        </p:txBody>
      </p:sp>
      <p:sp>
        <p:nvSpPr>
          <p:cNvPr id="10" name="Rectangle 4"/>
          <p:cNvSpPr>
            <a:spLocks noChangeArrowheads="1"/>
          </p:cNvSpPr>
          <p:nvPr/>
        </p:nvSpPr>
        <p:spPr bwMode="auto">
          <a:xfrm>
            <a:off x="4907760" y="2324323"/>
            <a:ext cx="1071563" cy="571500"/>
          </a:xfrm>
          <a:prstGeom prst="rect">
            <a:avLst/>
          </a:prstGeom>
          <a:solidFill>
            <a:srgbClr val="FFFF00"/>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a:solidFill>
                  <a:srgbClr val="000000"/>
                </a:solidFill>
              </a:rPr>
              <a:t>РСА ветер</a:t>
            </a:r>
          </a:p>
        </p:txBody>
      </p:sp>
      <p:sp>
        <p:nvSpPr>
          <p:cNvPr id="11" name="Rectangle 5"/>
          <p:cNvSpPr>
            <a:spLocks noChangeArrowheads="1"/>
          </p:cNvSpPr>
          <p:nvPr/>
        </p:nvSpPr>
        <p:spPr bwMode="auto">
          <a:xfrm>
            <a:off x="835819" y="3567336"/>
            <a:ext cx="1428750" cy="685800"/>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dirty="0">
                <a:solidFill>
                  <a:srgbClr val="000000"/>
                </a:solidFill>
              </a:rPr>
              <a:t>Среднеквадратичный наклон</a:t>
            </a:r>
          </a:p>
        </p:txBody>
      </p:sp>
      <p:sp>
        <p:nvSpPr>
          <p:cNvPr id="12" name="Rectangle 6"/>
          <p:cNvSpPr>
            <a:spLocks noChangeArrowheads="1"/>
          </p:cNvSpPr>
          <p:nvPr/>
        </p:nvSpPr>
        <p:spPr bwMode="auto">
          <a:xfrm>
            <a:off x="2764631" y="3553049"/>
            <a:ext cx="1428750" cy="642939"/>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dirty="0">
                <a:solidFill>
                  <a:srgbClr val="000000"/>
                </a:solidFill>
              </a:rPr>
              <a:t>Квазигеострофическое </a:t>
            </a:r>
            <a:r>
              <a:rPr lang="ru-RU" sz="1400" b="1" dirty="0" smtClean="0">
                <a:solidFill>
                  <a:srgbClr val="000000"/>
                </a:solidFill>
              </a:rPr>
              <a:t>течение</a:t>
            </a:r>
            <a:r>
              <a:rPr lang="en-US" sz="1400" b="1" dirty="0" smtClean="0">
                <a:solidFill>
                  <a:srgbClr val="000000"/>
                </a:solidFill>
              </a:rPr>
              <a:t> (</a:t>
            </a:r>
            <a:r>
              <a:rPr lang="ru-RU" sz="1400" b="1" dirty="0" smtClean="0">
                <a:solidFill>
                  <a:srgbClr val="000000"/>
                </a:solidFill>
              </a:rPr>
              <a:t>КГТ</a:t>
            </a:r>
            <a:r>
              <a:rPr lang="en-US" sz="1400" b="1" dirty="0" smtClean="0">
                <a:solidFill>
                  <a:srgbClr val="000000"/>
                </a:solidFill>
              </a:rPr>
              <a:t>)</a:t>
            </a:r>
            <a:endParaRPr lang="ru-RU" sz="1400" b="1" dirty="0">
              <a:solidFill>
                <a:srgbClr val="000000"/>
              </a:solidFill>
            </a:endParaRPr>
          </a:p>
        </p:txBody>
      </p:sp>
      <p:sp>
        <p:nvSpPr>
          <p:cNvPr id="13" name="Rectangle 7"/>
          <p:cNvSpPr>
            <a:spLocks noChangeArrowheads="1"/>
          </p:cNvSpPr>
          <p:nvPr/>
        </p:nvSpPr>
        <p:spPr bwMode="auto">
          <a:xfrm>
            <a:off x="4979194" y="3522889"/>
            <a:ext cx="1714500" cy="700087"/>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a:solidFill>
                  <a:srgbClr val="000000"/>
                </a:solidFill>
              </a:rPr>
              <a:t>Дивергенция поверхностного течения</a:t>
            </a:r>
          </a:p>
        </p:txBody>
      </p:sp>
      <p:sp>
        <p:nvSpPr>
          <p:cNvPr id="14" name="Rectangle 8"/>
          <p:cNvSpPr>
            <a:spLocks noChangeArrowheads="1"/>
          </p:cNvSpPr>
          <p:nvPr/>
        </p:nvSpPr>
        <p:spPr bwMode="auto">
          <a:xfrm>
            <a:off x="6931819" y="3624489"/>
            <a:ext cx="1619250" cy="547687"/>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400" b="1">
                <a:solidFill>
                  <a:srgbClr val="000000"/>
                </a:solidFill>
              </a:rPr>
              <a:t>РСА шероховатость</a:t>
            </a:r>
          </a:p>
        </p:txBody>
      </p:sp>
      <p:sp>
        <p:nvSpPr>
          <p:cNvPr id="15" name="Rectangle 9"/>
          <p:cNvSpPr>
            <a:spLocks noChangeArrowheads="1"/>
          </p:cNvSpPr>
          <p:nvPr/>
        </p:nvSpPr>
        <p:spPr bwMode="auto">
          <a:xfrm>
            <a:off x="3193256" y="4767488"/>
            <a:ext cx="2071688" cy="771525"/>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1600" b="1" dirty="0">
                <a:solidFill>
                  <a:srgbClr val="000000"/>
                </a:solidFill>
              </a:rPr>
              <a:t>Мезомасштабные проявления течений</a:t>
            </a:r>
          </a:p>
        </p:txBody>
      </p:sp>
      <p:sp>
        <p:nvSpPr>
          <p:cNvPr id="16" name="Rectangle 10"/>
          <p:cNvSpPr>
            <a:spLocks noChangeArrowheads="1"/>
          </p:cNvSpPr>
          <p:nvPr/>
        </p:nvSpPr>
        <p:spPr bwMode="auto">
          <a:xfrm>
            <a:off x="3093244" y="6053361"/>
            <a:ext cx="2286000" cy="628651"/>
          </a:xfrm>
          <a:prstGeom prst="rect">
            <a:avLst/>
          </a:prstGeom>
          <a:solidFill>
            <a:srgbClr val="FFFFFF"/>
          </a:solidFill>
          <a:ln w="25560">
            <a:solidFill>
              <a:srgbClr val="000000"/>
            </a:solidFill>
            <a:miter lim="800000"/>
            <a:headEnd/>
            <a:tailEnd/>
          </a:ln>
        </p:spPr>
        <p:txBody>
          <a:bodyPr lIns="90000" tIns="46800" rIns="90000" bIns="46800" anchor="ctr"/>
          <a:lstStyle/>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000" b="1" dirty="0">
                <a:solidFill>
                  <a:srgbClr val="000000"/>
                </a:solidFill>
              </a:rPr>
              <a:t>RIM</a:t>
            </a:r>
          </a:p>
          <a:p>
            <a:pPr algn="ctr">
              <a:buClrTx/>
              <a:buFontTx/>
              <a:buNone/>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ru-RU" sz="2000" b="1" dirty="0" smtClean="0">
                <a:solidFill>
                  <a:srgbClr val="000000"/>
                </a:solidFill>
              </a:rPr>
              <a:t>моделирование</a:t>
            </a:r>
            <a:endParaRPr lang="ru-RU" sz="2000" b="1" dirty="0">
              <a:solidFill>
                <a:srgbClr val="000000"/>
              </a:solidFill>
            </a:endParaRPr>
          </a:p>
        </p:txBody>
      </p:sp>
      <p:sp>
        <p:nvSpPr>
          <p:cNvPr id="17" name="Oval 24"/>
          <p:cNvSpPr>
            <a:spLocks noChangeArrowheads="1"/>
          </p:cNvSpPr>
          <p:nvPr/>
        </p:nvSpPr>
        <p:spPr bwMode="auto">
          <a:xfrm rot="19860000">
            <a:off x="2313785" y="1702026"/>
            <a:ext cx="2106613" cy="2805113"/>
          </a:xfrm>
          <a:prstGeom prst="ellipse">
            <a:avLst/>
          </a:prstGeom>
          <a:noFill/>
          <a:ln w="25560">
            <a:solidFill>
              <a:srgbClr val="FFFF00"/>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a:p>
        </p:txBody>
      </p:sp>
      <p:sp>
        <p:nvSpPr>
          <p:cNvPr id="18" name="Oval 26"/>
          <p:cNvSpPr>
            <a:spLocks noChangeArrowheads="1"/>
          </p:cNvSpPr>
          <p:nvPr/>
        </p:nvSpPr>
        <p:spPr bwMode="auto">
          <a:xfrm rot="5400000">
            <a:off x="3071816" y="-72008"/>
            <a:ext cx="3000375" cy="8970962"/>
          </a:xfrm>
          <a:prstGeom prst="ellipse">
            <a:avLst/>
          </a:prstGeom>
          <a:noFill/>
          <a:ln w="25560">
            <a:solidFill>
              <a:srgbClr val="C927AE"/>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a:p>
        </p:txBody>
      </p:sp>
      <p:sp>
        <p:nvSpPr>
          <p:cNvPr id="19" name="Text Box 28"/>
          <p:cNvSpPr txBox="1">
            <a:spLocks noChangeArrowheads="1"/>
          </p:cNvSpPr>
          <p:nvPr/>
        </p:nvSpPr>
        <p:spPr bwMode="auto">
          <a:xfrm>
            <a:off x="6188173" y="1486123"/>
            <a:ext cx="2643188" cy="17565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lIns="90000" tIns="46800" rIns="90000" bIns="46800">
            <a:spAutoFit/>
          </a:bodyPr>
          <a:lstStyle>
            <a:lvl1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1pPr>
            <a:lvl2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2pPr>
            <a:lvl3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3pPr>
            <a:lvl4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4pPr>
            <a:lvl5pPr eaLnBrk="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5pPr>
            <a:lvl6pPr marL="25146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6pPr>
            <a:lvl7pPr marL="29718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7pPr>
            <a:lvl8pPr marL="34290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8pPr>
            <a:lvl9pPr marL="3886200" indent="-228600" defTabSz="457200" eaLnBrk="0" fontAlgn="base" hangingPunct="0">
              <a:lnSpc>
                <a:spcPct val="93000"/>
              </a:lnSpc>
              <a:spcBef>
                <a:spcPct val="0"/>
              </a:spcBef>
              <a:spcAft>
                <a:spcPct val="0"/>
              </a:spcAft>
              <a:buClr>
                <a:srgbClr val="000000"/>
              </a:buClr>
              <a:buSzPct val="100000"/>
              <a:buFont typeface="Times New Roman" pitchFamily="18" charset="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defRPr>
                <a:solidFill>
                  <a:schemeClr val="bg1"/>
                </a:solidFill>
                <a:latin typeface="Arial" charset="0"/>
                <a:ea typeface="Arial Unicode MS" pitchFamily="34" charset="-128"/>
                <a:cs typeface="Arial Unicode MS" pitchFamily="34" charset="-128"/>
              </a:defRPr>
            </a:lvl9pPr>
          </a:lstStyle>
          <a:p>
            <a:pPr algn="r" eaLnBrk="1">
              <a:buClrTx/>
              <a:buFontTx/>
              <a:buNone/>
            </a:pPr>
            <a:r>
              <a:rPr lang="ru-RU" dirty="0" smtClean="0">
                <a:solidFill>
                  <a:schemeClr val="tx1"/>
                </a:solidFill>
              </a:rPr>
              <a:t>Эллипсами объединены в группы данные и способы их использования в разработанной методологии</a:t>
            </a:r>
            <a:endParaRPr lang="ru-RU" dirty="0">
              <a:solidFill>
                <a:schemeClr val="tx1"/>
              </a:solidFill>
            </a:endParaRPr>
          </a:p>
        </p:txBody>
      </p:sp>
      <p:sp>
        <p:nvSpPr>
          <p:cNvPr id="20" name="Овал 61"/>
          <p:cNvSpPr>
            <a:spLocks noChangeArrowheads="1"/>
          </p:cNvSpPr>
          <p:nvPr/>
        </p:nvSpPr>
        <p:spPr bwMode="auto">
          <a:xfrm rot="5230560">
            <a:off x="3502823" y="1549625"/>
            <a:ext cx="2319337" cy="3789363"/>
          </a:xfrm>
          <a:prstGeom prst="ellipse">
            <a:avLst/>
          </a:prstGeom>
          <a:noFill/>
          <a:ln w="25400" algn="ctr">
            <a:solidFill>
              <a:schemeClr val="accent1">
                <a:alpha val="72156"/>
              </a:schemeClr>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a:p>
        </p:txBody>
      </p:sp>
      <p:cxnSp>
        <p:nvCxnSpPr>
          <p:cNvPr id="21" name="Прямая со стрелкой 27"/>
          <p:cNvCxnSpPr>
            <a:cxnSpLocks noChangeShapeType="1"/>
            <a:stCxn id="7" idx="2"/>
            <a:endCxn id="9" idx="0"/>
          </p:cNvCxnSpPr>
          <p:nvPr/>
        </p:nvCxnSpPr>
        <p:spPr bwMode="auto">
          <a:xfrm rot="16200000" flipH="1">
            <a:off x="2625726" y="1720280"/>
            <a:ext cx="628651" cy="579438"/>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2" name="Прямая со стрелкой 29"/>
          <p:cNvCxnSpPr>
            <a:cxnSpLocks noChangeShapeType="1"/>
            <a:stCxn id="8" idx="2"/>
            <a:endCxn id="10" idx="0"/>
          </p:cNvCxnSpPr>
          <p:nvPr/>
        </p:nvCxnSpPr>
        <p:spPr bwMode="auto">
          <a:xfrm rot="5400000">
            <a:off x="5130010" y="1938561"/>
            <a:ext cx="700087" cy="71438"/>
          </a:xfrm>
          <a:prstGeom prst="straightConnector1">
            <a:avLst/>
          </a:prstGeom>
          <a:noFill/>
          <a:ln w="63500"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3" name="Прямая со стрелкой 31"/>
          <p:cNvCxnSpPr>
            <a:cxnSpLocks noChangeShapeType="1"/>
            <a:stCxn id="7" idx="2"/>
            <a:endCxn id="11" idx="0"/>
          </p:cNvCxnSpPr>
          <p:nvPr/>
        </p:nvCxnSpPr>
        <p:spPr bwMode="auto">
          <a:xfrm rot="5400000">
            <a:off x="1164435" y="2081438"/>
            <a:ext cx="1871663" cy="1100137"/>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4" name="Прямая со стрелкой 34"/>
          <p:cNvCxnSpPr>
            <a:cxnSpLocks noChangeShapeType="1"/>
            <a:stCxn id="8" idx="2"/>
          </p:cNvCxnSpPr>
          <p:nvPr/>
        </p:nvCxnSpPr>
        <p:spPr bwMode="auto">
          <a:xfrm rot="16200000" flipH="1">
            <a:off x="5538789" y="1599631"/>
            <a:ext cx="2000251" cy="2049463"/>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5" name="Прямая со стрелкой 37"/>
          <p:cNvCxnSpPr>
            <a:cxnSpLocks noChangeShapeType="1"/>
            <a:stCxn id="9" idx="2"/>
            <a:endCxn id="12" idx="0"/>
          </p:cNvCxnSpPr>
          <p:nvPr/>
        </p:nvCxnSpPr>
        <p:spPr bwMode="auto">
          <a:xfrm rot="16200000" flipH="1">
            <a:off x="3025779" y="3099820"/>
            <a:ext cx="657225" cy="249237"/>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6" name="Прямая со стрелкой 39"/>
          <p:cNvCxnSpPr>
            <a:cxnSpLocks noChangeShapeType="1"/>
            <a:stCxn id="12" idx="3"/>
            <a:endCxn id="13" idx="1"/>
          </p:cNvCxnSpPr>
          <p:nvPr/>
        </p:nvCxnSpPr>
        <p:spPr bwMode="auto">
          <a:xfrm flipV="1">
            <a:off x="4193385" y="3873723"/>
            <a:ext cx="785813" cy="1588"/>
          </a:xfrm>
          <a:prstGeom prst="straightConnector1">
            <a:avLst/>
          </a:prstGeom>
          <a:noFill/>
          <a:ln w="63500" algn="ctr">
            <a:solidFill>
              <a:schemeClr val="bg1"/>
            </a:solidFill>
            <a:round/>
            <a:headEnd/>
            <a:tailEnd type="triangle" w="med" len="med"/>
          </a:ln>
          <a:extLst>
            <a:ext uri="{909E8E84-426E-40DD-AFC4-6F175D3DCCD1}">
              <a14:hiddenFill xmlns:a14="http://schemas.microsoft.com/office/drawing/2010/main">
                <a:noFill/>
              </a14:hiddenFill>
            </a:ext>
          </a:extLst>
        </p:spPr>
      </p:cxnSp>
      <p:cxnSp>
        <p:nvCxnSpPr>
          <p:cNvPr id="27" name="Прямая со стрелкой 41"/>
          <p:cNvCxnSpPr>
            <a:cxnSpLocks noChangeShapeType="1"/>
            <a:stCxn id="10" idx="2"/>
            <a:endCxn id="13" idx="0"/>
          </p:cNvCxnSpPr>
          <p:nvPr/>
        </p:nvCxnSpPr>
        <p:spPr bwMode="auto">
          <a:xfrm rot="16200000" flipH="1">
            <a:off x="5326860" y="3013301"/>
            <a:ext cx="627063" cy="392113"/>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8" name="Прямая со стрелкой 48"/>
          <p:cNvCxnSpPr>
            <a:cxnSpLocks noChangeShapeType="1"/>
            <a:stCxn id="11" idx="2"/>
            <a:endCxn id="15" idx="1"/>
          </p:cNvCxnSpPr>
          <p:nvPr/>
        </p:nvCxnSpPr>
        <p:spPr bwMode="auto">
          <a:xfrm rot="16200000" flipH="1">
            <a:off x="1921669" y="3881661"/>
            <a:ext cx="900112" cy="1643062"/>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29" name="Прямая со стрелкой 50"/>
          <p:cNvCxnSpPr>
            <a:cxnSpLocks noChangeShapeType="1"/>
            <a:stCxn id="14" idx="2"/>
            <a:endCxn id="15" idx="3"/>
          </p:cNvCxnSpPr>
          <p:nvPr/>
        </p:nvCxnSpPr>
        <p:spPr bwMode="auto">
          <a:xfrm rot="5400000">
            <a:off x="6012658" y="3424461"/>
            <a:ext cx="981075" cy="247650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0" name="Прямая со стрелкой 52"/>
          <p:cNvCxnSpPr>
            <a:cxnSpLocks noChangeShapeType="1"/>
            <a:stCxn id="13" idx="2"/>
            <a:endCxn id="15" idx="0"/>
          </p:cNvCxnSpPr>
          <p:nvPr/>
        </p:nvCxnSpPr>
        <p:spPr bwMode="auto">
          <a:xfrm rot="5400000">
            <a:off x="4760916" y="3691956"/>
            <a:ext cx="544513" cy="160655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1" name="Прямая со стрелкой 54"/>
          <p:cNvCxnSpPr>
            <a:cxnSpLocks noChangeShapeType="1"/>
            <a:stCxn id="12" idx="2"/>
            <a:endCxn id="15" idx="0"/>
          </p:cNvCxnSpPr>
          <p:nvPr/>
        </p:nvCxnSpPr>
        <p:spPr bwMode="auto">
          <a:xfrm rot="16200000" flipH="1">
            <a:off x="3568702" y="4106292"/>
            <a:ext cx="571500" cy="750888"/>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32" name="Прямая со стрелкой 57"/>
          <p:cNvCxnSpPr>
            <a:cxnSpLocks noChangeShapeType="1"/>
            <a:stCxn id="16" idx="0"/>
            <a:endCxn id="15" idx="2"/>
          </p:cNvCxnSpPr>
          <p:nvPr/>
        </p:nvCxnSpPr>
        <p:spPr bwMode="auto">
          <a:xfrm rot="16200000" flipV="1">
            <a:off x="3975897" y="5793012"/>
            <a:ext cx="514351" cy="6350"/>
          </a:xfrm>
          <a:prstGeom prst="straightConnector1">
            <a:avLst/>
          </a:prstGeom>
          <a:noFill/>
          <a:ln w="63500" algn="ctr">
            <a:solidFill>
              <a:schemeClr val="tx1"/>
            </a:solidFill>
            <a:round/>
            <a:headEnd/>
            <a:tailEnd type="triangle" w="med" len="med"/>
          </a:ln>
          <a:extLst>
            <a:ext uri="{909E8E84-426E-40DD-AFC4-6F175D3DCCD1}">
              <a14:hiddenFill xmlns:a14="http://schemas.microsoft.com/office/drawing/2010/main">
                <a:noFill/>
              </a14:hiddenFill>
            </a:ext>
          </a:extLst>
        </p:spPr>
      </p:cxnSp>
    </p:spTree>
    <p:extLst>
      <p:ext uri="{BB962C8B-B14F-4D97-AF65-F5344CB8AC3E}">
        <p14:creationId xmlns:p14="http://schemas.microsoft.com/office/powerpoint/2010/main" val="2274414641"/>
      </p:ext>
    </p:extLst>
  </p:cSld>
  <p:clrMapOvr>
    <a:masterClrMapping/>
  </p:clrMapOvr>
  <p:transition>
    <p:fad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Группа 26"/>
          <p:cNvGrpSpPr>
            <a:grpSpLocks/>
          </p:cNvGrpSpPr>
          <p:nvPr/>
        </p:nvGrpSpPr>
        <p:grpSpPr bwMode="auto">
          <a:xfrm>
            <a:off x="1396800" y="356005"/>
            <a:ext cx="7322400" cy="3758795"/>
            <a:chOff x="231445" y="3143248"/>
            <a:chExt cx="8072494" cy="3000396"/>
          </a:xfrm>
        </p:grpSpPr>
        <p:sp>
          <p:nvSpPr>
            <p:cNvPr id="36" name="Скругленный прямоугольник 35"/>
            <p:cNvSpPr/>
            <p:nvPr/>
          </p:nvSpPr>
          <p:spPr>
            <a:xfrm>
              <a:off x="231445" y="4072106"/>
              <a:ext cx="1747850" cy="913914"/>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500" b="1" dirty="0">
                  <a:solidFill>
                    <a:schemeClr val="tx1"/>
                  </a:solidFill>
                </a:rPr>
                <a:t>Мезо-масштабные морские</a:t>
              </a:r>
            </a:p>
            <a:p>
              <a:pPr algn="ctr">
                <a:defRPr/>
              </a:pPr>
              <a:r>
                <a:rPr lang="ru-RU" sz="1500" b="1" dirty="0">
                  <a:solidFill>
                    <a:schemeClr val="tx1"/>
                  </a:solidFill>
                </a:rPr>
                <a:t>течения</a:t>
              </a:r>
            </a:p>
          </p:txBody>
        </p:sp>
        <p:sp>
          <p:nvSpPr>
            <p:cNvPr id="37" name="Скругленный прямоугольник 36"/>
            <p:cNvSpPr/>
            <p:nvPr/>
          </p:nvSpPr>
          <p:spPr>
            <a:xfrm>
              <a:off x="4036709" y="3143248"/>
              <a:ext cx="1676412" cy="698943"/>
            </a:xfrm>
            <a:prstGeom prst="round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Брэгговские волны</a:t>
              </a:r>
            </a:p>
          </p:txBody>
        </p:sp>
        <p:sp>
          <p:nvSpPr>
            <p:cNvPr id="38" name="Стрелка вправо 37"/>
            <p:cNvSpPr/>
            <p:nvPr/>
          </p:nvSpPr>
          <p:spPr>
            <a:xfrm>
              <a:off x="2057083" y="4072106"/>
              <a:ext cx="2033602" cy="912764"/>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bg1"/>
                  </a:solidFill>
                </a:rPr>
                <a:t>Ветро-волновое взаимодействие</a:t>
              </a:r>
            </a:p>
          </p:txBody>
        </p:sp>
        <p:sp>
          <p:nvSpPr>
            <p:cNvPr id="39" name="Скругленный прямоугольник 38"/>
            <p:cNvSpPr/>
            <p:nvPr/>
          </p:nvSpPr>
          <p:spPr>
            <a:xfrm>
              <a:off x="3563897" y="5444701"/>
              <a:ext cx="1996824" cy="698943"/>
            </a:xfrm>
            <a:prstGeom prst="round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Трансформация ветровых волн 1-10м</a:t>
              </a:r>
            </a:p>
          </p:txBody>
        </p:sp>
        <p:sp>
          <p:nvSpPr>
            <p:cNvPr id="40" name="Скругленный прямоугольник 39"/>
            <p:cNvSpPr/>
            <p:nvPr/>
          </p:nvSpPr>
          <p:spPr>
            <a:xfrm>
              <a:off x="5941723" y="5429757"/>
              <a:ext cx="1725624" cy="698943"/>
            </a:xfrm>
            <a:prstGeom prst="roundRect">
              <a:avLst/>
            </a:prstGeom>
            <a:solidFill>
              <a:srgbClr val="FF3300"/>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1300" b="1" dirty="0">
                  <a:solidFill>
                    <a:schemeClr val="tx1"/>
                  </a:solidFill>
                </a:rPr>
                <a:t>Сильный отклик от обрушающихся волн</a:t>
              </a:r>
            </a:p>
          </p:txBody>
        </p:sp>
        <p:sp>
          <p:nvSpPr>
            <p:cNvPr id="41" name="Скругленный прямоугольник 40"/>
            <p:cNvSpPr/>
            <p:nvPr/>
          </p:nvSpPr>
          <p:spPr>
            <a:xfrm>
              <a:off x="6857716" y="3644464"/>
              <a:ext cx="1446223" cy="913914"/>
            </a:xfrm>
            <a:prstGeom prst="roundRect">
              <a:avLst/>
            </a:prstGeom>
            <a:solidFill>
              <a:schemeClr val="bg1">
                <a:lumMod val="5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ru-RU" sz="2200" b="1" dirty="0">
                  <a:solidFill>
                    <a:schemeClr val="tx1"/>
                  </a:solidFill>
                </a:rPr>
                <a:t>УЭПР</a:t>
              </a:r>
            </a:p>
          </p:txBody>
        </p:sp>
        <p:cxnSp>
          <p:nvCxnSpPr>
            <p:cNvPr id="42" name="Прямая со стрелкой 41"/>
            <p:cNvCxnSpPr>
              <a:endCxn id="37" idx="2"/>
            </p:cNvCxnSpPr>
            <p:nvPr/>
          </p:nvCxnSpPr>
          <p:spPr>
            <a:xfrm flipV="1">
              <a:off x="3803345" y="3842191"/>
              <a:ext cx="1071570" cy="490870"/>
            </a:xfrm>
            <a:prstGeom prst="straightConnector1">
              <a:avLst/>
            </a:prstGeom>
            <a:ln w="50800">
              <a:solidFill>
                <a:schemeClr val="accent1">
                  <a:lumMod val="40000"/>
                  <a:lumOff val="60000"/>
                </a:schemeClr>
              </a:solidFill>
              <a:tailEnd type="arrow"/>
            </a:ln>
          </p:spPr>
          <p:style>
            <a:lnRef idx="1">
              <a:schemeClr val="accent1"/>
            </a:lnRef>
            <a:fillRef idx="0">
              <a:schemeClr val="accent1"/>
            </a:fillRef>
            <a:effectRef idx="0">
              <a:schemeClr val="accent1"/>
            </a:effectRef>
            <a:fontRef idx="minor">
              <a:schemeClr val="tx1"/>
            </a:fontRef>
          </p:style>
        </p:cxnSp>
        <p:cxnSp>
          <p:nvCxnSpPr>
            <p:cNvPr id="43" name="Прямая со стрелкой 42"/>
            <p:cNvCxnSpPr>
              <a:endCxn id="39" idx="0"/>
            </p:cNvCxnSpPr>
            <p:nvPr/>
          </p:nvCxnSpPr>
          <p:spPr>
            <a:xfrm rot="16200000" flipH="1">
              <a:off x="3798211" y="4680603"/>
              <a:ext cx="697793" cy="830402"/>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4" name="Прямая со стрелкой 43"/>
            <p:cNvCxnSpPr/>
            <p:nvPr/>
          </p:nvCxnSpPr>
          <p:spPr>
            <a:xfrm>
              <a:off x="5560720" y="5842455"/>
              <a:ext cx="533404" cy="14945"/>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5" name="Прямая со стрелкой 44"/>
            <p:cNvCxnSpPr>
              <a:stCxn id="40" idx="0"/>
            </p:cNvCxnSpPr>
            <p:nvPr/>
          </p:nvCxnSpPr>
          <p:spPr>
            <a:xfrm rot="16200000" flipV="1">
              <a:off x="5206212" y="3832228"/>
              <a:ext cx="1572621" cy="16224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6" name="Прямая со стрелкой 45"/>
            <p:cNvCxnSpPr>
              <a:endCxn id="41" idx="2"/>
            </p:cNvCxnSpPr>
            <p:nvPr/>
          </p:nvCxnSpPr>
          <p:spPr>
            <a:xfrm rot="5400000" flipH="1" flipV="1">
              <a:off x="6751763" y="4586543"/>
              <a:ext cx="856435" cy="80010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7" name="Прямая со стрелкой 46"/>
            <p:cNvCxnSpPr>
              <a:endCxn id="41" idx="1"/>
            </p:cNvCxnSpPr>
            <p:nvPr/>
          </p:nvCxnSpPr>
          <p:spPr>
            <a:xfrm>
              <a:off x="5724233" y="3518010"/>
              <a:ext cx="1133483" cy="582836"/>
            </a:xfrm>
            <a:prstGeom prst="straightConnector1">
              <a:avLst/>
            </a:prstGeom>
            <a:ln w="5080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48" name="Прямая соединительная линия 47"/>
            <p:cNvCxnSpPr/>
            <p:nvPr/>
          </p:nvCxnSpPr>
          <p:spPr>
            <a:xfrm>
              <a:off x="3983924" y="4057392"/>
              <a:ext cx="533404" cy="214971"/>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9" name="Прямая соединительная линия 48"/>
            <p:cNvCxnSpPr/>
            <p:nvPr/>
          </p:nvCxnSpPr>
          <p:spPr>
            <a:xfrm rot="5400000" flipH="1" flipV="1">
              <a:off x="3930251" y="4154288"/>
              <a:ext cx="572489"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sp>
        <p:nvSpPr>
          <p:cNvPr id="23555" name="TextBox 28"/>
          <p:cNvSpPr txBox="1">
            <a:spLocks noChangeArrowheads="1"/>
          </p:cNvSpPr>
          <p:nvPr/>
        </p:nvSpPr>
        <p:spPr bwMode="auto">
          <a:xfrm>
            <a:off x="165601" y="4141875"/>
            <a:ext cx="8618400" cy="2576746"/>
          </a:xfrm>
          <a:prstGeom prst="rect">
            <a:avLst/>
          </a:prstGeom>
          <a:noFill/>
          <a:ln w="9525">
            <a:noFill/>
            <a:miter lim="800000"/>
            <a:headEnd/>
            <a:tailEnd/>
          </a:ln>
        </p:spPr>
        <p:txBody>
          <a:bodyPr lIns="82945" tIns="41473" rIns="82945" bIns="41473">
            <a:spAutoFit/>
          </a:bodyPr>
          <a:lstStyle/>
          <a:p>
            <a:r>
              <a:rPr lang="ru-RU" dirty="0"/>
              <a:t>Брэгговские волны, обладая малым временем релаксации (</a:t>
            </a:r>
            <a:r>
              <a:rPr lang="en-US" dirty="0"/>
              <a:t>~</a:t>
            </a:r>
            <a:r>
              <a:rPr lang="ru-RU" dirty="0"/>
              <a:t>10м) не могут «чувствовать» мезомасштабные течения. Однако, более длинные ветровые волны (</a:t>
            </a:r>
            <a:r>
              <a:rPr lang="en-US" dirty="0"/>
              <a:t>~10</a:t>
            </a:r>
            <a:r>
              <a:rPr lang="ru-RU" dirty="0"/>
              <a:t>м), могут взаимодействовать с течениями.</a:t>
            </a:r>
          </a:p>
          <a:p>
            <a:endParaRPr lang="ru-RU" dirty="0"/>
          </a:p>
          <a:p>
            <a:r>
              <a:rPr lang="ru-RU" dirty="0"/>
              <a:t>Обрушения  длинных ветровых волн очень «чувствительны» к течениям. </a:t>
            </a:r>
          </a:p>
          <a:p>
            <a:endParaRPr lang="ru-RU" dirty="0"/>
          </a:p>
          <a:p>
            <a:r>
              <a:rPr lang="ru-RU" dirty="0"/>
              <a:t>Интенсификация (подавление)  обрушений в зонах конвергенции (дивергенции) приводит к механическому возбуждению коротких волн, в частности, брэгговских, что обеспечивает видимость течений РСА.</a:t>
            </a:r>
          </a:p>
        </p:txBody>
      </p:sp>
      <p:sp>
        <p:nvSpPr>
          <p:cNvPr id="21" name="Title 20"/>
          <p:cNvSpPr>
            <a:spLocks noGrp="1"/>
          </p:cNvSpPr>
          <p:nvPr>
            <p:ph type="title"/>
          </p:nvPr>
        </p:nvSpPr>
        <p:spPr>
          <a:xfrm>
            <a:off x="457200" y="338328"/>
            <a:ext cx="4267200" cy="1252728"/>
          </a:xfrm>
        </p:spPr>
        <p:txBody>
          <a:bodyPr>
            <a:normAutofit fontScale="90000"/>
          </a:bodyPr>
          <a:lstStyle/>
          <a:p>
            <a:r>
              <a:rPr lang="ru-RU" dirty="0" smtClean="0"/>
              <a:t>Механизм проявления</a:t>
            </a:r>
            <a:endParaRPr lang="en-US" dirty="0"/>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Content Placeholder 6"/>
          <p:cNvSpPr>
            <a:spLocks noGrp="1"/>
          </p:cNvSpPr>
          <p:nvPr>
            <p:ph idx="1"/>
          </p:nvPr>
        </p:nvSpPr>
        <p:spPr/>
        <p:txBody>
          <a:bodyPr>
            <a:normAutofit fontScale="70000" lnSpcReduction="20000"/>
          </a:bodyPr>
          <a:lstStyle/>
          <a:p>
            <a:r>
              <a:rPr lang="ru-RU" b="1" dirty="0" smtClean="0"/>
              <a:t>Основано на </a:t>
            </a:r>
            <a:r>
              <a:rPr lang="en-US" b="1" dirty="0" smtClean="0"/>
              <a:t>Radar Imaging Model (RIM)</a:t>
            </a:r>
            <a:endParaRPr lang="ru-RU" b="1" dirty="0" smtClean="0"/>
          </a:p>
          <a:p>
            <a:r>
              <a:rPr lang="ru-RU" b="1" dirty="0" smtClean="0"/>
              <a:t>Предложенной в работе</a:t>
            </a:r>
          </a:p>
          <a:p>
            <a:r>
              <a:rPr lang="en-US" b="1" dirty="0" err="1" smtClean="0"/>
              <a:t>Kudryavtsev</a:t>
            </a:r>
            <a:r>
              <a:rPr lang="en-US" b="1" dirty="0" smtClean="0"/>
              <a:t> et al., JGR, 2005;</a:t>
            </a:r>
            <a:r>
              <a:rPr lang="ru-RU" b="1" dirty="0" smtClean="0"/>
              <a:t> </a:t>
            </a:r>
            <a:r>
              <a:rPr lang="en-US" b="1" dirty="0" err="1" smtClean="0"/>
              <a:t>Johannessen</a:t>
            </a:r>
            <a:r>
              <a:rPr lang="en-US" b="1" dirty="0" smtClean="0"/>
              <a:t> et al., JGR, 2005</a:t>
            </a:r>
          </a:p>
          <a:p>
            <a:endParaRPr lang="en-US" b="1" dirty="0" smtClean="0"/>
          </a:p>
          <a:p>
            <a:r>
              <a:rPr lang="en-US" b="1" dirty="0" smtClean="0"/>
              <a:t>RIM </a:t>
            </a:r>
            <a:r>
              <a:rPr lang="ru-RU" b="1" dirty="0" smtClean="0"/>
              <a:t>описывает формирование РСА проявлений океанических явлений различной природы, в частности:</a:t>
            </a:r>
          </a:p>
          <a:p>
            <a:endParaRPr lang="en-US" b="1" dirty="0" smtClean="0"/>
          </a:p>
          <a:p>
            <a:r>
              <a:rPr lang="en-US" b="1" dirty="0" smtClean="0"/>
              <a:t>	- </a:t>
            </a:r>
            <a:r>
              <a:rPr lang="ru-RU" b="1" dirty="0" smtClean="0"/>
              <a:t>поверхностные и внутренние волны,</a:t>
            </a:r>
            <a:endParaRPr lang="en-US" b="1" dirty="0" smtClean="0"/>
          </a:p>
          <a:p>
            <a:r>
              <a:rPr lang="en-US" b="1" dirty="0" smtClean="0"/>
              <a:t>	- </a:t>
            </a:r>
            <a:r>
              <a:rPr lang="ru-RU" b="1" dirty="0" smtClean="0"/>
              <a:t>температурные фронты,</a:t>
            </a:r>
            <a:endParaRPr lang="en-US" b="1" dirty="0" smtClean="0"/>
          </a:p>
          <a:p>
            <a:r>
              <a:rPr lang="en-US" b="1" dirty="0" smtClean="0"/>
              <a:t>	- </a:t>
            </a:r>
            <a:r>
              <a:rPr lang="ru-RU" b="1" dirty="0" smtClean="0"/>
              <a:t>поверхностные слики,</a:t>
            </a:r>
            <a:endParaRPr lang="en-US" b="1" dirty="0" smtClean="0"/>
          </a:p>
          <a:p>
            <a:r>
              <a:rPr lang="en-US" b="1" dirty="0" smtClean="0"/>
              <a:t>	- </a:t>
            </a:r>
            <a:r>
              <a:rPr lang="ru-RU" b="1" dirty="0" smtClean="0"/>
              <a:t>особенности поверхностных течений</a:t>
            </a:r>
            <a:r>
              <a:rPr lang="en-US" b="1" dirty="0" smtClean="0"/>
              <a:t>…</a:t>
            </a:r>
          </a:p>
          <a:p>
            <a:endParaRPr lang="en-US" b="1" dirty="0" smtClean="0"/>
          </a:p>
          <a:p>
            <a:r>
              <a:rPr lang="ru-RU" b="1" dirty="0" smtClean="0"/>
              <a:t>Для различных РСА частот и условий наблюдений.</a:t>
            </a:r>
            <a:endParaRPr lang="en-US" b="1" dirty="0" smtClean="0"/>
          </a:p>
          <a:p>
            <a:endParaRPr lang="en-US" dirty="0"/>
          </a:p>
        </p:txBody>
      </p:sp>
      <p:sp>
        <p:nvSpPr>
          <p:cNvPr id="6" name="Title 5"/>
          <p:cNvSpPr>
            <a:spLocks noGrp="1"/>
          </p:cNvSpPr>
          <p:nvPr>
            <p:ph type="title"/>
          </p:nvPr>
        </p:nvSpPr>
        <p:spPr/>
        <p:txBody>
          <a:bodyPr>
            <a:normAutofit fontScale="90000"/>
          </a:bodyPr>
          <a:lstStyle/>
          <a:p>
            <a:r>
              <a:rPr lang="ru-RU" dirty="0" smtClean="0"/>
              <a:t>Моделирование РСА проявлений мезомасштабных течений</a:t>
            </a:r>
            <a:br>
              <a:rPr lang="ru-RU" dirty="0" smtClean="0"/>
            </a:br>
            <a:endParaRPr lang="en-US" dirty="0"/>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482" name="Picture 6" descr="H:\data\ASAR\brazil\MODmsscontr.png"/>
          <p:cNvPicPr>
            <a:picLocks noChangeAspect="1" noChangeArrowheads="1"/>
          </p:cNvPicPr>
          <p:nvPr/>
        </p:nvPicPr>
        <p:blipFill>
          <a:blip r:embed="rId2">
            <a:extLst>
              <a:ext uri="{28A0092B-C50C-407E-A947-70E740481C1C}">
                <a14:useLocalDpi xmlns:a14="http://schemas.microsoft.com/office/drawing/2010/main" val="0"/>
              </a:ext>
            </a:extLst>
          </a:blip>
          <a:srcRect l="25710" t="7973" r="25710" b="7973"/>
          <a:stretch>
            <a:fillRect/>
          </a:stretch>
        </p:blipFill>
        <p:spPr bwMode="auto">
          <a:xfrm>
            <a:off x="3581281" y="1420201"/>
            <a:ext cx="6204960" cy="6204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Заголовок 1"/>
          <p:cNvSpPr>
            <a:spLocks noGrp="1"/>
          </p:cNvSpPr>
          <p:nvPr>
            <p:ph type="title"/>
          </p:nvPr>
        </p:nvSpPr>
        <p:spPr/>
        <p:txBody>
          <a:bodyPr>
            <a:normAutofit fontScale="90000"/>
          </a:bodyPr>
          <a:lstStyle/>
          <a:p>
            <a:pPr>
              <a:defRPr/>
            </a:pPr>
            <a:r>
              <a:rPr lang="en-US" dirty="0"/>
              <a:t>A</a:t>
            </a:r>
            <a:r>
              <a:rPr lang="en-US" dirty="0" smtClean="0"/>
              <a:t>SAR and MODIS collocation with 1day difference</a:t>
            </a:r>
            <a:endParaRPr lang="ru-RU" dirty="0"/>
          </a:p>
        </p:txBody>
      </p:sp>
      <p:pic>
        <p:nvPicPr>
          <p:cNvPr id="20484" name="Picture 3" descr="H:\data\ASAR\brazil\_home_prod_var_sarval2_data_2011_10_ASA_WSM_1PNPDE20111014_124409_000002083107_00311_50325_1181_SAR_roughness_635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1404361"/>
            <a:ext cx="4572000" cy="8451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5" name="Прямоугольник 4"/>
          <p:cNvSpPr>
            <a:spLocks noChangeArrowheads="1"/>
          </p:cNvSpPr>
          <p:nvPr/>
        </p:nvSpPr>
        <p:spPr bwMode="auto">
          <a:xfrm>
            <a:off x="4572001" y="1731240"/>
            <a:ext cx="4834080" cy="51264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
        <p:nvSpPr>
          <p:cNvPr id="20486" name="Прямоугольник 16"/>
          <p:cNvSpPr>
            <a:spLocks noChangeArrowheads="1"/>
          </p:cNvSpPr>
          <p:nvPr/>
        </p:nvSpPr>
        <p:spPr bwMode="auto">
          <a:xfrm>
            <a:off x="260641" y="2255400"/>
            <a:ext cx="2024640" cy="203904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Tree>
    <p:extLst>
      <p:ext uri="{BB962C8B-B14F-4D97-AF65-F5344CB8AC3E}">
        <p14:creationId xmlns:p14="http://schemas.microsoft.com/office/powerpoint/2010/main" val="408921835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normAutofit fontScale="90000"/>
          </a:bodyPr>
          <a:lstStyle/>
          <a:p>
            <a:pPr>
              <a:defRPr/>
            </a:pPr>
            <a:r>
              <a:rPr lang="en-US" dirty="0"/>
              <a:t>A</a:t>
            </a:r>
            <a:r>
              <a:rPr lang="en-US" dirty="0" smtClean="0"/>
              <a:t>SAR and MERIS collocation</a:t>
            </a:r>
            <a:r>
              <a:rPr lang="en-US" dirty="0"/>
              <a:t> with 1day difference</a:t>
            </a:r>
            <a:endParaRPr lang="ru-RU" dirty="0"/>
          </a:p>
        </p:txBody>
      </p:sp>
      <p:pic>
        <p:nvPicPr>
          <p:cNvPr id="21507" name="Picture 5" descr="H:\data\ASAR\brazil\MERmsscontr.png"/>
          <p:cNvPicPr>
            <a:picLocks noChangeAspect="1" noChangeArrowheads="1"/>
          </p:cNvPicPr>
          <p:nvPr/>
        </p:nvPicPr>
        <p:blipFill>
          <a:blip r:embed="rId2">
            <a:extLst>
              <a:ext uri="{28A0092B-C50C-407E-A947-70E740481C1C}">
                <a14:useLocalDpi xmlns:a14="http://schemas.microsoft.com/office/drawing/2010/main" val="0"/>
              </a:ext>
            </a:extLst>
          </a:blip>
          <a:srcRect l="26343" t="5157" r="23557" b="8159"/>
          <a:stretch>
            <a:fillRect/>
          </a:stretch>
        </p:blipFill>
        <p:spPr bwMode="auto">
          <a:xfrm>
            <a:off x="3741120" y="1535401"/>
            <a:ext cx="6140160" cy="61387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8" name="Picture 4" descr="H:\data\ASAR\brazil\_home_prod_var_sarval2_data_2011_10_ASA_WSM_1PNPDE20111003_124718_000002143107_00153_50167_7360_SAR_roughness_552_map.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41" y="1473481"/>
            <a:ext cx="4572000" cy="874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509" name="Прямоугольник 6"/>
          <p:cNvSpPr>
            <a:spLocks noChangeArrowheads="1"/>
          </p:cNvSpPr>
          <p:nvPr/>
        </p:nvSpPr>
        <p:spPr bwMode="auto">
          <a:xfrm>
            <a:off x="4572001" y="1731240"/>
            <a:ext cx="4834080" cy="512640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
        <p:nvSpPr>
          <p:cNvPr id="21510" name="Прямоугольник 7"/>
          <p:cNvSpPr>
            <a:spLocks noChangeArrowheads="1"/>
          </p:cNvSpPr>
          <p:nvPr/>
        </p:nvSpPr>
        <p:spPr bwMode="auto">
          <a:xfrm>
            <a:off x="260641" y="2255400"/>
            <a:ext cx="2024640" cy="2039040"/>
          </a:xfrm>
          <a:prstGeom prst="rect">
            <a:avLst/>
          </a:prstGeom>
          <a:noFill/>
          <a:ln w="5715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ru-RU" sz="1633"/>
          </a:p>
        </p:txBody>
      </p:sp>
    </p:spTree>
    <p:extLst>
      <p:ext uri="{BB962C8B-B14F-4D97-AF65-F5344CB8AC3E}">
        <p14:creationId xmlns:p14="http://schemas.microsoft.com/office/powerpoint/2010/main" val="2765144561"/>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0" name="Picture 7" descr="D:\Documents\АСПИРАНТУРА\NIERSC\Presentations Papers\МСАРД 22-26 June 2009\glare_Sevastopol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1" y="361"/>
            <a:ext cx="4572000" cy="264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7651" name="Picture 26"/>
          <p:cNvPicPr>
            <a:picLocks noChangeAspect="1" noChangeArrowheads="1"/>
          </p:cNvPicPr>
          <p:nvPr/>
        </p:nvPicPr>
        <p:blipFill>
          <a:blip r:embed="rId3">
            <a:lum bright="-10000" contrast="20000"/>
            <a:extLst>
              <a:ext uri="{28A0092B-C50C-407E-A947-70E740481C1C}">
                <a14:useLocalDpi xmlns:a14="http://schemas.microsoft.com/office/drawing/2010/main" val="0"/>
              </a:ext>
            </a:extLst>
          </a:blip>
          <a:srcRect/>
          <a:stretch>
            <a:fillRect/>
          </a:stretch>
        </p:blipFill>
        <p:spPr bwMode="auto">
          <a:xfrm>
            <a:off x="1" y="1571401"/>
            <a:ext cx="1362240" cy="4142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52" name="AutoShape 1"/>
          <p:cNvSpPr>
            <a:spLocks noChangeArrowheads="1"/>
          </p:cNvSpPr>
          <p:nvPr/>
        </p:nvSpPr>
        <p:spPr bwMode="auto">
          <a:xfrm>
            <a:off x="1213921" y="1143721"/>
            <a:ext cx="928800" cy="928800"/>
          </a:xfrm>
          <a:prstGeom prst="sun">
            <a:avLst>
              <a:gd name="adj" fmla="val 25000"/>
            </a:avLst>
          </a:prstGeom>
          <a:gradFill rotWithShape="0">
            <a:gsLst>
              <a:gs pos="0">
                <a:srgbClr val="FF3399"/>
              </a:gs>
              <a:gs pos="100000">
                <a:srgbClr val="3366FF"/>
              </a:gs>
            </a:gsLst>
            <a:lin ang="5400000" scaled="1"/>
          </a:gradFill>
          <a:ln w="9360">
            <a:solidFill>
              <a:srgbClr val="000000"/>
            </a:solidFill>
            <a:round/>
            <a:headEnd/>
            <a:tailEnd/>
          </a:ln>
        </p:spPr>
        <p:txBody>
          <a:bodyPr wrap="none" lIns="91429" tIns="45714" rIns="91429" bIns="45714" anchor="ctr"/>
          <a:lstStyle/>
          <a:p>
            <a:endParaRPr lang="ru-RU" sz="1633">
              <a:latin typeface="Lucida Sans Unicode" panose="020B0602030504020204" pitchFamily="34" charset="0"/>
            </a:endParaRPr>
          </a:p>
        </p:txBody>
      </p:sp>
      <p:sp>
        <p:nvSpPr>
          <p:cNvPr id="27653" name="AutoShape 2"/>
          <p:cNvSpPr>
            <a:spLocks noChangeArrowheads="1"/>
          </p:cNvSpPr>
          <p:nvPr/>
        </p:nvSpPr>
        <p:spPr bwMode="auto">
          <a:xfrm>
            <a:off x="1928161" y="3286440"/>
            <a:ext cx="6544800" cy="852480"/>
          </a:xfrm>
          <a:custGeom>
            <a:avLst/>
            <a:gdLst>
              <a:gd name="T0" fmla="*/ 0 w 6543040"/>
              <a:gd name="T1" fmla="*/ 1725737 h 852907"/>
              <a:gd name="T2" fmla="*/ 1866847 w 6543040"/>
              <a:gd name="T3" fmla="*/ 47930 h 852907"/>
              <a:gd name="T4" fmla="*/ 3635433 w 6543040"/>
              <a:gd name="T5" fmla="*/ 1725737 h 852907"/>
              <a:gd name="T6" fmla="*/ 5354905 w 6543040"/>
              <a:gd name="T7" fmla="*/ 47930 h 852907"/>
              <a:gd name="T8" fmla="*/ 7123458 w 6543040"/>
              <a:gd name="T9" fmla="*/ 1725737 h 852907"/>
              <a:gd name="T10" fmla="*/ 8842895 w 6543040"/>
              <a:gd name="T11" fmla="*/ 0 h 852907"/>
              <a:gd name="T12" fmla="*/ 10611429 w 6543040"/>
              <a:gd name="T13" fmla="*/ 1725737 h 852907"/>
              <a:gd name="T14" fmla="*/ 12380017 w 6543040"/>
              <a:gd name="T15" fmla="*/ 0 h 852907"/>
              <a:gd name="T16" fmla="*/ 14099450 w 6543040"/>
              <a:gd name="T17" fmla="*/ 1725737 h 852907"/>
              <a:gd name="T18" fmla="*/ 15818972 w 6543040"/>
              <a:gd name="T19" fmla="*/ 1718195 h 85290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6543040"/>
              <a:gd name="T31" fmla="*/ 0 h 852907"/>
              <a:gd name="T32" fmla="*/ 6543040 w 6543040"/>
              <a:gd name="T33" fmla="*/ 852907 h 85290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6543040" h="852907">
                <a:moveTo>
                  <a:pt x="0" y="731520"/>
                </a:moveTo>
                <a:cubicBezTo>
                  <a:pt x="260773" y="375920"/>
                  <a:pt x="521547" y="20320"/>
                  <a:pt x="772160" y="20320"/>
                </a:cubicBezTo>
                <a:cubicBezTo>
                  <a:pt x="783069" y="460063"/>
                  <a:pt x="1263227" y="731520"/>
                  <a:pt x="1503680" y="731520"/>
                </a:cubicBezTo>
                <a:cubicBezTo>
                  <a:pt x="1744133" y="731520"/>
                  <a:pt x="1974427" y="20320"/>
                  <a:pt x="2214880" y="20320"/>
                </a:cubicBezTo>
                <a:cubicBezTo>
                  <a:pt x="2216887" y="471814"/>
                  <a:pt x="2705947" y="734907"/>
                  <a:pt x="2946400" y="731520"/>
                </a:cubicBezTo>
                <a:cubicBezTo>
                  <a:pt x="3186853" y="728133"/>
                  <a:pt x="3417147" y="0"/>
                  <a:pt x="3657600" y="0"/>
                </a:cubicBezTo>
                <a:cubicBezTo>
                  <a:pt x="3671009" y="450859"/>
                  <a:pt x="4145280" y="731520"/>
                  <a:pt x="4389120" y="731520"/>
                </a:cubicBezTo>
                <a:cubicBezTo>
                  <a:pt x="4632960" y="731520"/>
                  <a:pt x="4880187" y="0"/>
                  <a:pt x="5120640" y="0"/>
                </a:cubicBezTo>
                <a:cubicBezTo>
                  <a:pt x="5152791" y="419423"/>
                  <a:pt x="5594773" y="610133"/>
                  <a:pt x="5831840" y="731520"/>
                </a:cubicBezTo>
                <a:cubicBezTo>
                  <a:pt x="6068907" y="852907"/>
                  <a:pt x="6543040" y="728323"/>
                  <a:pt x="6543040" y="728323"/>
                </a:cubicBezTo>
              </a:path>
            </a:pathLst>
          </a:custGeom>
          <a:solidFill>
            <a:srgbClr val="00B8FF"/>
          </a:solidFill>
          <a:ln w="9360">
            <a:solidFill>
              <a:srgbClr val="000000"/>
            </a:solidFill>
            <a:round/>
            <a:headEnd/>
            <a:tailEnd/>
          </a:ln>
        </p:spPr>
        <p:txBody>
          <a:bodyPr wrap="none" lIns="91429" tIns="45714" rIns="91429" bIns="45714" anchor="ctr"/>
          <a:lstStyle/>
          <a:p>
            <a:endParaRPr lang="en-US" sz="1633"/>
          </a:p>
        </p:txBody>
      </p:sp>
      <p:cxnSp>
        <p:nvCxnSpPr>
          <p:cNvPr id="27654" name="AutoShape 3"/>
          <p:cNvCxnSpPr>
            <a:cxnSpLocks noChangeShapeType="1"/>
            <a:endCxn id="27653" idx="3"/>
          </p:cNvCxnSpPr>
          <p:nvPr/>
        </p:nvCxnSpPr>
        <p:spPr bwMode="auto">
          <a:xfrm>
            <a:off x="2000161" y="1715401"/>
            <a:ext cx="2149920" cy="1591200"/>
          </a:xfrm>
          <a:prstGeom prst="straightConnector1">
            <a:avLst/>
          </a:prstGeom>
          <a:noFill/>
          <a:ln w="15840">
            <a:solidFill>
              <a:srgbClr val="DC2300"/>
            </a:solidFill>
            <a:miter lim="800000"/>
            <a:headEnd/>
            <a:tailEnd type="triangle" w="med" len="med"/>
          </a:ln>
          <a:extLst>
            <a:ext uri="{909E8E84-426E-40DD-AFC4-6F175D3DCCD1}">
              <a14:hiddenFill xmlns:a14="http://schemas.microsoft.com/office/drawing/2010/main">
                <a:noFill/>
              </a14:hiddenFill>
            </a:ext>
          </a:extLst>
        </p:spPr>
      </p:cxnSp>
      <p:cxnSp>
        <p:nvCxnSpPr>
          <p:cNvPr id="27655" name="AutoShape 4"/>
          <p:cNvCxnSpPr>
            <a:cxnSpLocks noChangeShapeType="1"/>
          </p:cNvCxnSpPr>
          <p:nvPr/>
        </p:nvCxnSpPr>
        <p:spPr bwMode="auto">
          <a:xfrm>
            <a:off x="2142721" y="1715401"/>
            <a:ext cx="4502880" cy="1998720"/>
          </a:xfrm>
          <a:prstGeom prst="straightConnector1">
            <a:avLst/>
          </a:prstGeom>
          <a:noFill/>
          <a:ln w="15840">
            <a:solidFill>
              <a:srgbClr val="FF3366"/>
            </a:solidFill>
            <a:miter lim="800000"/>
            <a:headEnd/>
            <a:tailEnd type="triangle" w="med" len="med"/>
          </a:ln>
          <a:extLst>
            <a:ext uri="{909E8E84-426E-40DD-AFC4-6F175D3DCCD1}">
              <a14:hiddenFill xmlns:a14="http://schemas.microsoft.com/office/drawing/2010/main">
                <a:noFill/>
              </a14:hiddenFill>
            </a:ext>
          </a:extLst>
        </p:spPr>
      </p:cxnSp>
      <p:cxnSp>
        <p:nvCxnSpPr>
          <p:cNvPr id="27656" name="AutoShape 5"/>
          <p:cNvCxnSpPr>
            <a:cxnSpLocks noChangeShapeType="1"/>
          </p:cNvCxnSpPr>
          <p:nvPr/>
        </p:nvCxnSpPr>
        <p:spPr bwMode="auto">
          <a:xfrm rot="16200000" flipH="1">
            <a:off x="1931041" y="1997641"/>
            <a:ext cx="2643840" cy="250560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57" name="AutoShape 6"/>
          <p:cNvCxnSpPr>
            <a:cxnSpLocks noChangeShapeType="1"/>
            <a:endCxn id="27663" idx="0"/>
          </p:cNvCxnSpPr>
          <p:nvPr/>
        </p:nvCxnSpPr>
        <p:spPr bwMode="auto">
          <a:xfrm rot="16200000" flipH="1">
            <a:off x="873361" y="2931481"/>
            <a:ext cx="3543840" cy="129024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58" name="AutoShape 7"/>
          <p:cNvCxnSpPr>
            <a:cxnSpLocks noChangeShapeType="1"/>
          </p:cNvCxnSpPr>
          <p:nvPr/>
        </p:nvCxnSpPr>
        <p:spPr bwMode="auto">
          <a:xfrm rot="5400000" flipH="1" flipV="1">
            <a:off x="4325041" y="2967481"/>
            <a:ext cx="1785600" cy="142416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pic>
        <p:nvPicPr>
          <p:cNvPr id="27659" name="Picture 8"/>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72801" y="1857960"/>
            <a:ext cx="1028160" cy="6566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cxnSp>
        <p:nvCxnSpPr>
          <p:cNvPr id="27660" name="AutoShape 9"/>
          <p:cNvCxnSpPr>
            <a:cxnSpLocks noChangeShapeType="1"/>
            <a:stCxn id="27663" idx="0"/>
          </p:cNvCxnSpPr>
          <p:nvPr/>
        </p:nvCxnSpPr>
        <p:spPr bwMode="auto">
          <a:xfrm flipV="1">
            <a:off x="3290401" y="2357641"/>
            <a:ext cx="1781280" cy="299088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61" name="AutoShape 10"/>
          <p:cNvCxnSpPr>
            <a:cxnSpLocks noChangeShapeType="1"/>
            <a:stCxn id="27653" idx="3"/>
          </p:cNvCxnSpPr>
          <p:nvPr/>
        </p:nvCxnSpPr>
        <p:spPr bwMode="auto">
          <a:xfrm flipV="1">
            <a:off x="4150081" y="2285641"/>
            <a:ext cx="1493280" cy="1020960"/>
          </a:xfrm>
          <a:prstGeom prst="straightConnector1">
            <a:avLst/>
          </a:prstGeom>
          <a:noFill/>
          <a:ln w="15840">
            <a:solidFill>
              <a:srgbClr val="DC2300"/>
            </a:solidFill>
            <a:miter lim="800000"/>
            <a:headEnd/>
            <a:tailEnd type="triangle" w="med" len="med"/>
          </a:ln>
          <a:extLst>
            <a:ext uri="{909E8E84-426E-40DD-AFC4-6F175D3DCCD1}">
              <a14:hiddenFill xmlns:a14="http://schemas.microsoft.com/office/drawing/2010/main">
                <a:noFill/>
              </a14:hiddenFill>
            </a:ext>
          </a:extLst>
        </p:spPr>
      </p:cxnSp>
      <p:cxnSp>
        <p:nvCxnSpPr>
          <p:cNvPr id="27662" name="AutoShape 11"/>
          <p:cNvCxnSpPr>
            <a:cxnSpLocks noChangeShapeType="1"/>
          </p:cNvCxnSpPr>
          <p:nvPr/>
        </p:nvCxnSpPr>
        <p:spPr bwMode="auto">
          <a:xfrm flipH="1" flipV="1">
            <a:off x="6429601" y="2500201"/>
            <a:ext cx="214560" cy="1213920"/>
          </a:xfrm>
          <a:prstGeom prst="straightConnector1">
            <a:avLst/>
          </a:prstGeom>
          <a:noFill/>
          <a:ln w="15840">
            <a:solidFill>
              <a:srgbClr val="FF3366"/>
            </a:solidFill>
            <a:miter lim="800000"/>
            <a:headEnd/>
            <a:tailEnd type="triangle" w="med" len="med"/>
          </a:ln>
          <a:extLst>
            <a:ext uri="{909E8E84-426E-40DD-AFC4-6F175D3DCCD1}">
              <a14:hiddenFill xmlns:a14="http://schemas.microsoft.com/office/drawing/2010/main">
                <a:noFill/>
              </a14:hiddenFill>
            </a:ext>
          </a:extLst>
        </p:spPr>
      </p:cxnSp>
      <p:sp>
        <p:nvSpPr>
          <p:cNvPr id="27663" name="AutoShape 12"/>
          <p:cNvSpPr>
            <a:spLocks noChangeArrowheads="1"/>
          </p:cNvSpPr>
          <p:nvPr/>
        </p:nvSpPr>
        <p:spPr bwMode="auto">
          <a:xfrm>
            <a:off x="3183841" y="5348521"/>
            <a:ext cx="214560" cy="214560"/>
          </a:xfrm>
          <a:prstGeom prst="flowChartConnector">
            <a:avLst/>
          </a:prstGeom>
          <a:solidFill>
            <a:srgbClr val="0070C0"/>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grpSp>
        <p:nvGrpSpPr>
          <p:cNvPr id="27664" name="Group 13"/>
          <p:cNvGrpSpPr>
            <a:grpSpLocks/>
          </p:cNvGrpSpPr>
          <p:nvPr/>
        </p:nvGrpSpPr>
        <p:grpSpPr bwMode="auto">
          <a:xfrm>
            <a:off x="2072161" y="3357001"/>
            <a:ext cx="891360" cy="557280"/>
            <a:chOff x="1780" y="1410"/>
            <a:chExt cx="562" cy="351"/>
          </a:xfrm>
        </p:grpSpPr>
        <p:cxnSp>
          <p:nvCxnSpPr>
            <p:cNvPr id="27695" name="AutoShape 14"/>
            <p:cNvCxnSpPr>
              <a:cxnSpLocks noChangeShapeType="1"/>
            </p:cNvCxnSpPr>
            <p:nvPr/>
          </p:nvCxnSpPr>
          <p:spPr bwMode="auto">
            <a:xfrm>
              <a:off x="1998" y="1477"/>
              <a:ext cx="134" cy="209"/>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6" name="AutoShape 15"/>
            <p:cNvCxnSpPr>
              <a:cxnSpLocks noChangeShapeType="1"/>
            </p:cNvCxnSpPr>
            <p:nvPr/>
          </p:nvCxnSpPr>
          <p:spPr bwMode="auto">
            <a:xfrm>
              <a:off x="1996" y="1457"/>
              <a:ext cx="1" cy="305"/>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7" name="AutoShape 16"/>
            <p:cNvCxnSpPr>
              <a:cxnSpLocks noChangeShapeType="1"/>
            </p:cNvCxnSpPr>
            <p:nvPr/>
          </p:nvCxnSpPr>
          <p:spPr bwMode="auto">
            <a:xfrm flipH="1">
              <a:off x="1837" y="1489"/>
              <a:ext cx="158" cy="184"/>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8" name="AutoShape 17"/>
            <p:cNvCxnSpPr>
              <a:cxnSpLocks noChangeShapeType="1"/>
            </p:cNvCxnSpPr>
            <p:nvPr/>
          </p:nvCxnSpPr>
          <p:spPr bwMode="auto">
            <a:xfrm flipH="1" flipV="1">
              <a:off x="1780" y="1410"/>
              <a:ext cx="214" cy="6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99" name="AutoShape 18"/>
            <p:cNvCxnSpPr>
              <a:cxnSpLocks noChangeShapeType="1"/>
            </p:cNvCxnSpPr>
            <p:nvPr/>
          </p:nvCxnSpPr>
          <p:spPr bwMode="auto">
            <a:xfrm flipV="1">
              <a:off x="1996" y="1417"/>
              <a:ext cx="347" cy="53"/>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grpSp>
      <p:grpSp>
        <p:nvGrpSpPr>
          <p:cNvPr id="27665" name="Group 19"/>
          <p:cNvGrpSpPr>
            <a:grpSpLocks/>
          </p:cNvGrpSpPr>
          <p:nvPr/>
        </p:nvGrpSpPr>
        <p:grpSpPr bwMode="auto">
          <a:xfrm>
            <a:off x="4214881" y="4572361"/>
            <a:ext cx="779040" cy="565920"/>
            <a:chOff x="3754" y="2735"/>
            <a:chExt cx="491" cy="357"/>
          </a:xfrm>
        </p:grpSpPr>
        <p:sp>
          <p:nvSpPr>
            <p:cNvPr id="27689" name="AutoShape 20"/>
            <p:cNvSpPr>
              <a:spLocks noChangeArrowheads="1"/>
            </p:cNvSpPr>
            <p:nvPr/>
          </p:nvSpPr>
          <p:spPr bwMode="auto">
            <a:xfrm>
              <a:off x="3870" y="2735"/>
              <a:ext cx="134" cy="133"/>
            </a:xfrm>
            <a:prstGeom prst="flowChartConnector">
              <a:avLst/>
            </a:prstGeom>
            <a:solidFill>
              <a:srgbClr val="21E600"/>
            </a:solidFill>
            <a:ln w="9360">
              <a:solidFill>
                <a:srgbClr val="0CE225"/>
              </a:solidFill>
              <a:miter lim="800000"/>
              <a:headEnd/>
              <a:tailEnd/>
            </a:ln>
          </p:spPr>
          <p:txBody>
            <a:bodyPr wrap="none" anchor="ctr"/>
            <a:lstStyle/>
            <a:p>
              <a:endParaRPr lang="ru-RU" sz="1633">
                <a:latin typeface="Lucida Sans Unicode" panose="020B0602030504020204" pitchFamily="34" charset="0"/>
              </a:endParaRPr>
            </a:p>
          </p:txBody>
        </p:sp>
        <p:cxnSp>
          <p:nvCxnSpPr>
            <p:cNvPr id="27690" name="AutoShape 21"/>
            <p:cNvCxnSpPr>
              <a:cxnSpLocks noChangeShapeType="1"/>
            </p:cNvCxnSpPr>
            <p:nvPr/>
          </p:nvCxnSpPr>
          <p:spPr bwMode="auto">
            <a:xfrm>
              <a:off x="3938" y="2814"/>
              <a:ext cx="174" cy="191"/>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1" name="AutoShape 22"/>
            <p:cNvCxnSpPr>
              <a:cxnSpLocks noChangeShapeType="1"/>
            </p:cNvCxnSpPr>
            <p:nvPr/>
          </p:nvCxnSpPr>
          <p:spPr bwMode="auto">
            <a:xfrm flipH="1">
              <a:off x="3932" y="2785"/>
              <a:ext cx="6" cy="308"/>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2" name="AutoShape 23"/>
            <p:cNvCxnSpPr>
              <a:cxnSpLocks noChangeShapeType="1"/>
            </p:cNvCxnSpPr>
            <p:nvPr/>
          </p:nvCxnSpPr>
          <p:spPr bwMode="auto">
            <a:xfrm flipH="1">
              <a:off x="3798" y="2830"/>
              <a:ext cx="139" cy="129"/>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3" name="AutoShape 24"/>
            <p:cNvCxnSpPr>
              <a:cxnSpLocks noChangeShapeType="1"/>
            </p:cNvCxnSpPr>
            <p:nvPr/>
          </p:nvCxnSpPr>
          <p:spPr bwMode="auto">
            <a:xfrm flipH="1" flipV="1">
              <a:off x="3754" y="2780"/>
              <a:ext cx="178" cy="26"/>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94" name="AutoShape 25"/>
            <p:cNvCxnSpPr>
              <a:cxnSpLocks noChangeShapeType="1"/>
            </p:cNvCxnSpPr>
            <p:nvPr/>
          </p:nvCxnSpPr>
          <p:spPr bwMode="auto">
            <a:xfrm flipV="1">
              <a:off x="3938" y="2735"/>
              <a:ext cx="308" cy="71"/>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grpSp>
      <p:sp>
        <p:nvSpPr>
          <p:cNvPr id="27666" name="Rectangle 27"/>
          <p:cNvSpPr>
            <a:spLocks noChangeArrowheads="1"/>
          </p:cNvSpPr>
          <p:nvPr/>
        </p:nvSpPr>
        <p:spPr bwMode="auto">
          <a:xfrm>
            <a:off x="5143680" y="4642920"/>
            <a:ext cx="3715200" cy="1937316"/>
          </a:xfrm>
          <a:prstGeom prst="rect">
            <a:avLst/>
          </a:prstGeom>
          <a:noFill/>
          <a:ln w="936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en-GB" sz="1996" b="1">
                <a:solidFill>
                  <a:srgbClr val="7030A0"/>
                </a:solidFill>
                <a:latin typeface="Lucida Sans Unicode" panose="020B0602030504020204" pitchFamily="34" charset="0"/>
              </a:rPr>
              <a:t>Violet:    0.4 - 0.446 μm</a:t>
            </a:r>
          </a:p>
          <a:p>
            <a:pPr eaLnBrk="1"/>
            <a:r>
              <a:rPr lang="en-GB" sz="1996" b="1">
                <a:solidFill>
                  <a:srgbClr val="00B0F0"/>
                </a:solidFill>
                <a:latin typeface="Lucida Sans Unicode" panose="020B0602030504020204" pitchFamily="34" charset="0"/>
              </a:rPr>
              <a:t>Blue:      0.446 - 0.500 μm</a:t>
            </a:r>
          </a:p>
          <a:p>
            <a:pPr eaLnBrk="1"/>
            <a:r>
              <a:rPr lang="en-GB" sz="1996" b="1">
                <a:solidFill>
                  <a:srgbClr val="21E600"/>
                </a:solidFill>
                <a:latin typeface="Lucida Sans Unicode" panose="020B0602030504020204" pitchFamily="34" charset="0"/>
              </a:rPr>
              <a:t>Green:    0.500 - 0.578 μm</a:t>
            </a:r>
          </a:p>
          <a:p>
            <a:pPr eaLnBrk="1"/>
            <a:r>
              <a:rPr lang="en-GB" sz="1996" b="1">
                <a:solidFill>
                  <a:srgbClr val="FF0000"/>
                </a:solidFill>
                <a:latin typeface="Lucida Sans Unicode" panose="020B0602030504020204" pitchFamily="34" charset="0"/>
              </a:rPr>
              <a:t>Yellow:   0.578 - 0.592 μm</a:t>
            </a:r>
          </a:p>
          <a:p>
            <a:pPr eaLnBrk="1"/>
            <a:r>
              <a:rPr lang="en-GB" sz="1996" b="1">
                <a:solidFill>
                  <a:srgbClr val="FF0000"/>
                </a:solidFill>
                <a:latin typeface="Lucida Sans Unicode" panose="020B0602030504020204" pitchFamily="34" charset="0"/>
              </a:rPr>
              <a:t>Orange: 0.592 - 0.620 μm</a:t>
            </a:r>
          </a:p>
          <a:p>
            <a:pPr eaLnBrk="1"/>
            <a:r>
              <a:rPr lang="en-GB" sz="1996" b="1">
                <a:solidFill>
                  <a:srgbClr val="C00000"/>
                </a:solidFill>
                <a:latin typeface="Lucida Sans Unicode" panose="020B0602030504020204" pitchFamily="34" charset="0"/>
              </a:rPr>
              <a:t>Red:       0.620 - 0.7 μm</a:t>
            </a:r>
          </a:p>
        </p:txBody>
      </p:sp>
      <p:sp>
        <p:nvSpPr>
          <p:cNvPr id="27667" name="Text Box 28"/>
          <p:cNvSpPr txBox="1">
            <a:spLocks noChangeArrowheads="1"/>
          </p:cNvSpPr>
          <p:nvPr/>
        </p:nvSpPr>
        <p:spPr bwMode="auto">
          <a:xfrm>
            <a:off x="6575041" y="2714761"/>
            <a:ext cx="375699" cy="34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ru-RU" sz="1633" b="1">
                <a:solidFill>
                  <a:srgbClr val="FF0000"/>
                </a:solidFill>
                <a:latin typeface="Lucida Sans Unicode" panose="020B0602030504020204" pitchFamily="34" charset="0"/>
              </a:rPr>
              <a:t>IR</a:t>
            </a:r>
          </a:p>
        </p:txBody>
      </p:sp>
      <p:sp>
        <p:nvSpPr>
          <p:cNvPr id="27668" name="Text Box 29"/>
          <p:cNvSpPr txBox="1">
            <a:spLocks noChangeArrowheads="1"/>
          </p:cNvSpPr>
          <p:nvPr/>
        </p:nvSpPr>
        <p:spPr bwMode="auto">
          <a:xfrm>
            <a:off x="3358080" y="2642761"/>
            <a:ext cx="563250" cy="3457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wrap="none" lIns="89989" tIns="46795" rIns="89989" bIns="46795">
            <a:spAutoFit/>
          </a:bodyPr>
          <a:lstStyle>
            <a:lvl1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tabLst>
                <a:tab pos="0" algn="l"/>
                <a:tab pos="503238" algn="l"/>
                <a:tab pos="1006475" algn="l"/>
                <a:tab pos="1511300" algn="l"/>
                <a:tab pos="2014538" algn="l"/>
                <a:tab pos="2519363" algn="l"/>
                <a:tab pos="3022600" algn="l"/>
                <a:tab pos="3527425" algn="l"/>
                <a:tab pos="4030663" algn="l"/>
                <a:tab pos="4535488" algn="l"/>
                <a:tab pos="5038725" algn="l"/>
                <a:tab pos="5543550" algn="l"/>
                <a:tab pos="6046788" algn="l"/>
                <a:tab pos="6551613" algn="l"/>
                <a:tab pos="7054850" algn="l"/>
                <a:tab pos="7558088" algn="l"/>
                <a:tab pos="8062913" algn="l"/>
                <a:tab pos="8566150" algn="l"/>
                <a:tab pos="9070975" algn="l"/>
                <a:tab pos="9574213" algn="l"/>
                <a:tab pos="10079038" algn="l"/>
              </a:tabLst>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ru-RU" sz="1633" b="1">
                <a:solidFill>
                  <a:srgbClr val="FF0000"/>
                </a:solidFill>
                <a:latin typeface="Lucida Sans Unicode" panose="020B0602030504020204" pitchFamily="34" charset="0"/>
              </a:rPr>
              <a:t>Red</a:t>
            </a:r>
          </a:p>
        </p:txBody>
      </p:sp>
      <p:grpSp>
        <p:nvGrpSpPr>
          <p:cNvPr id="27669" name="Group 30"/>
          <p:cNvGrpSpPr>
            <a:grpSpLocks/>
          </p:cNvGrpSpPr>
          <p:nvPr/>
        </p:nvGrpSpPr>
        <p:grpSpPr bwMode="auto">
          <a:xfrm>
            <a:off x="2856960" y="5286601"/>
            <a:ext cx="1209600" cy="852480"/>
            <a:chOff x="2365" y="3731"/>
            <a:chExt cx="762" cy="537"/>
          </a:xfrm>
        </p:grpSpPr>
        <p:cxnSp>
          <p:nvCxnSpPr>
            <p:cNvPr id="27684" name="AutoShape 31"/>
            <p:cNvCxnSpPr>
              <a:cxnSpLocks noChangeShapeType="1"/>
            </p:cNvCxnSpPr>
            <p:nvPr/>
          </p:nvCxnSpPr>
          <p:spPr bwMode="auto">
            <a:xfrm>
              <a:off x="2657" y="3833"/>
              <a:ext cx="181" cy="319"/>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5" name="AutoShape 32"/>
            <p:cNvCxnSpPr>
              <a:cxnSpLocks noChangeShapeType="1"/>
            </p:cNvCxnSpPr>
            <p:nvPr/>
          </p:nvCxnSpPr>
          <p:spPr bwMode="auto">
            <a:xfrm>
              <a:off x="2658" y="3804"/>
              <a:ext cx="1" cy="465"/>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6" name="AutoShape 33"/>
            <p:cNvCxnSpPr>
              <a:cxnSpLocks noChangeShapeType="1"/>
            </p:cNvCxnSpPr>
            <p:nvPr/>
          </p:nvCxnSpPr>
          <p:spPr bwMode="auto">
            <a:xfrm flipH="1">
              <a:off x="2442" y="3851"/>
              <a:ext cx="215" cy="28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7" name="AutoShape 34"/>
            <p:cNvCxnSpPr>
              <a:cxnSpLocks noChangeShapeType="1"/>
            </p:cNvCxnSpPr>
            <p:nvPr/>
          </p:nvCxnSpPr>
          <p:spPr bwMode="auto">
            <a:xfrm flipH="1" flipV="1">
              <a:off x="2365" y="3731"/>
              <a:ext cx="287" cy="93"/>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88" name="AutoShape 35"/>
            <p:cNvCxnSpPr>
              <a:cxnSpLocks noChangeShapeType="1"/>
            </p:cNvCxnSpPr>
            <p:nvPr/>
          </p:nvCxnSpPr>
          <p:spPr bwMode="auto">
            <a:xfrm flipV="1">
              <a:off x="2658" y="3744"/>
              <a:ext cx="470" cy="81"/>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grpSp>
      <p:grpSp>
        <p:nvGrpSpPr>
          <p:cNvPr id="27670" name="Group 36"/>
          <p:cNvGrpSpPr>
            <a:grpSpLocks/>
          </p:cNvGrpSpPr>
          <p:nvPr/>
        </p:nvGrpSpPr>
        <p:grpSpPr bwMode="auto">
          <a:xfrm>
            <a:off x="3428641" y="3714121"/>
            <a:ext cx="637920" cy="426240"/>
            <a:chOff x="2455" y="1616"/>
            <a:chExt cx="402" cy="268"/>
          </a:xfrm>
        </p:grpSpPr>
        <p:cxnSp>
          <p:nvCxnSpPr>
            <p:cNvPr id="27679" name="AutoShape 37"/>
            <p:cNvCxnSpPr>
              <a:cxnSpLocks noChangeShapeType="1"/>
            </p:cNvCxnSpPr>
            <p:nvPr/>
          </p:nvCxnSpPr>
          <p:spPr bwMode="auto">
            <a:xfrm>
              <a:off x="2607" y="1674"/>
              <a:ext cx="142" cy="144"/>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0" name="AutoShape 38"/>
            <p:cNvCxnSpPr>
              <a:cxnSpLocks noChangeShapeType="1"/>
            </p:cNvCxnSpPr>
            <p:nvPr/>
          </p:nvCxnSpPr>
          <p:spPr bwMode="auto">
            <a:xfrm flipH="1">
              <a:off x="2600" y="1655"/>
              <a:ext cx="5" cy="23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1" name="AutoShape 39"/>
            <p:cNvCxnSpPr>
              <a:cxnSpLocks noChangeShapeType="1"/>
            </p:cNvCxnSpPr>
            <p:nvPr/>
          </p:nvCxnSpPr>
          <p:spPr bwMode="auto">
            <a:xfrm flipH="1">
              <a:off x="2490" y="1687"/>
              <a:ext cx="115" cy="97"/>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2" name="AutoShape 40"/>
            <p:cNvCxnSpPr>
              <a:cxnSpLocks noChangeShapeType="1"/>
            </p:cNvCxnSpPr>
            <p:nvPr/>
          </p:nvCxnSpPr>
          <p:spPr bwMode="auto">
            <a:xfrm flipH="1" flipV="1">
              <a:off x="2455" y="1650"/>
              <a:ext cx="145" cy="19"/>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cxnSp>
          <p:nvCxnSpPr>
            <p:cNvPr id="27683" name="AutoShape 41"/>
            <p:cNvCxnSpPr>
              <a:cxnSpLocks noChangeShapeType="1"/>
            </p:cNvCxnSpPr>
            <p:nvPr/>
          </p:nvCxnSpPr>
          <p:spPr bwMode="auto">
            <a:xfrm flipV="1">
              <a:off x="2607" y="1616"/>
              <a:ext cx="251" cy="54"/>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grpSp>
      <p:cxnSp>
        <p:nvCxnSpPr>
          <p:cNvPr id="27671" name="AutoShape 42"/>
          <p:cNvCxnSpPr>
            <a:cxnSpLocks noChangeShapeType="1"/>
            <a:stCxn id="27673" idx="0"/>
          </p:cNvCxnSpPr>
          <p:nvPr/>
        </p:nvCxnSpPr>
        <p:spPr bwMode="auto">
          <a:xfrm rot="5400000" flipH="1" flipV="1">
            <a:off x="2155681" y="2206441"/>
            <a:ext cx="1480320" cy="924480"/>
          </a:xfrm>
          <a:prstGeom prst="straightConnector1">
            <a:avLst/>
          </a:prstGeom>
          <a:noFill/>
          <a:ln w="15840">
            <a:solidFill>
              <a:srgbClr val="0070C0"/>
            </a:solidFill>
            <a:miter lim="800000"/>
            <a:headEnd/>
            <a:tailEnd type="triangle" w="med" len="med"/>
          </a:ln>
          <a:extLst>
            <a:ext uri="{909E8E84-426E-40DD-AFC4-6F175D3DCCD1}">
              <a14:hiddenFill xmlns:a14="http://schemas.microsoft.com/office/drawing/2010/main">
                <a:noFill/>
              </a14:hiddenFill>
            </a:ext>
          </a:extLst>
        </p:spPr>
      </p:cxnSp>
      <p:cxnSp>
        <p:nvCxnSpPr>
          <p:cNvPr id="27672" name="AutoShape 43"/>
          <p:cNvCxnSpPr>
            <a:cxnSpLocks noChangeShapeType="1"/>
            <a:stCxn id="27674" idx="7"/>
          </p:cNvCxnSpPr>
          <p:nvPr/>
        </p:nvCxnSpPr>
        <p:spPr bwMode="auto">
          <a:xfrm rot="5400000" flipH="1" flipV="1">
            <a:off x="3483361" y="3107881"/>
            <a:ext cx="910080" cy="469440"/>
          </a:xfrm>
          <a:prstGeom prst="straightConnector1">
            <a:avLst/>
          </a:prstGeom>
          <a:noFill/>
          <a:ln w="15840">
            <a:solidFill>
              <a:srgbClr val="21E600"/>
            </a:solidFill>
            <a:miter lim="800000"/>
            <a:headEnd/>
            <a:tailEnd type="triangle" w="med" len="med"/>
          </a:ln>
          <a:extLst>
            <a:ext uri="{909E8E84-426E-40DD-AFC4-6F175D3DCCD1}">
              <a14:hiddenFill xmlns:a14="http://schemas.microsoft.com/office/drawing/2010/main">
                <a:noFill/>
              </a14:hiddenFill>
            </a:ext>
          </a:extLst>
        </p:spPr>
      </p:cxnSp>
      <p:sp>
        <p:nvSpPr>
          <p:cNvPr id="27673" name="AutoShape 44"/>
          <p:cNvSpPr>
            <a:spLocks noChangeArrowheads="1"/>
          </p:cNvSpPr>
          <p:nvPr/>
        </p:nvSpPr>
        <p:spPr bwMode="auto">
          <a:xfrm>
            <a:off x="2399041" y="3408841"/>
            <a:ext cx="70560" cy="70560"/>
          </a:xfrm>
          <a:prstGeom prst="flowChartConnector">
            <a:avLst/>
          </a:prstGeom>
          <a:solidFill>
            <a:srgbClr val="0070C0"/>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sp>
        <p:nvSpPr>
          <p:cNvPr id="27674" name="AutoShape 45"/>
          <p:cNvSpPr>
            <a:spLocks noChangeArrowheads="1"/>
          </p:cNvSpPr>
          <p:nvPr/>
        </p:nvSpPr>
        <p:spPr bwMode="auto">
          <a:xfrm>
            <a:off x="3643201" y="3786121"/>
            <a:ext cx="72000" cy="72000"/>
          </a:xfrm>
          <a:prstGeom prst="flowChartConnector">
            <a:avLst/>
          </a:prstGeom>
          <a:solidFill>
            <a:srgbClr val="0CE225"/>
          </a:solidFill>
          <a:ln w="9360">
            <a:solidFill>
              <a:srgbClr val="000000"/>
            </a:solidFill>
            <a:miter lim="800000"/>
            <a:headEnd/>
            <a:tailEnd/>
          </a:ln>
        </p:spPr>
        <p:txBody>
          <a:bodyPr wrap="none" lIns="91429" tIns="45714" rIns="91429" bIns="45714" anchor="ctr"/>
          <a:lstStyle/>
          <a:p>
            <a:endParaRPr lang="ru-RU" sz="1633">
              <a:latin typeface="Lucida Sans Unicode" panose="020B0602030504020204" pitchFamily="34" charset="0"/>
            </a:endParaRPr>
          </a:p>
        </p:txBody>
      </p:sp>
      <p:sp>
        <p:nvSpPr>
          <p:cNvPr id="73" name="Заголовок 72"/>
          <p:cNvSpPr>
            <a:spLocks noGrp="1"/>
          </p:cNvSpPr>
          <p:nvPr>
            <p:ph type="title"/>
          </p:nvPr>
        </p:nvSpPr>
        <p:spPr>
          <a:xfrm>
            <a:off x="489629" y="71767"/>
            <a:ext cx="8229600" cy="1142880"/>
          </a:xfrm>
        </p:spPr>
        <p:txBody>
          <a:bodyPr/>
          <a:lstStyle/>
          <a:p>
            <a:pPr>
              <a:defRPr/>
            </a:pPr>
            <a:r>
              <a:rPr lang="ru-RU" dirty="0" smtClean="0"/>
              <a:t>Формирование </a:t>
            </a:r>
            <a:r>
              <a:rPr lang="ru-RU" dirty="0" smtClean="0">
                <a:solidFill>
                  <a:schemeClr val="bg1"/>
                </a:solidFill>
              </a:rPr>
              <a:t>изображения</a:t>
            </a:r>
            <a:endParaRPr lang="ru-RU" dirty="0">
              <a:solidFill>
                <a:schemeClr val="bg1"/>
              </a:solidFill>
            </a:endParaRPr>
          </a:p>
        </p:txBody>
      </p:sp>
      <p:grpSp>
        <p:nvGrpSpPr>
          <p:cNvPr id="27676" name="Группа 55"/>
          <p:cNvGrpSpPr>
            <a:grpSpLocks/>
          </p:cNvGrpSpPr>
          <p:nvPr/>
        </p:nvGrpSpPr>
        <p:grpSpPr bwMode="auto">
          <a:xfrm>
            <a:off x="-28799" y="6150601"/>
            <a:ext cx="1915200" cy="740160"/>
            <a:chOff x="0" y="6708795"/>
            <a:chExt cx="2365321" cy="887412"/>
          </a:xfrm>
        </p:grpSpPr>
        <p:pic>
          <p:nvPicPr>
            <p:cNvPr id="27677"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27678" name="Прямоугольник 57"/>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42494001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6" name="Object 4"/>
          <p:cNvGraphicFramePr>
            <a:graphicFrameLocks noChangeAspect="1"/>
          </p:cNvGraphicFramePr>
          <p:nvPr/>
        </p:nvGraphicFramePr>
        <p:xfrm>
          <a:off x="460801" y="2340361"/>
          <a:ext cx="4880160" cy="969120"/>
        </p:xfrm>
        <a:graphic>
          <a:graphicData uri="http://schemas.openxmlformats.org/presentationml/2006/ole">
            <mc:AlternateContent xmlns:mc="http://schemas.openxmlformats.org/markup-compatibility/2006">
              <mc:Choice xmlns:v="urn:schemas-microsoft-com:vml" Requires="v">
                <p:oleObj spid="_x0000_s61442" name="Формула" r:id="rId3" imgW="2234880" imgH="444240" progId="Equation.3">
                  <p:embed/>
                </p:oleObj>
              </mc:Choice>
              <mc:Fallback>
                <p:oleObj name="Формула" r:id="rId3" imgW="2234880" imgH="444240" progId="Equation.3">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0801" y="2340361"/>
                        <a:ext cx="4880160" cy="9691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31"/>
          <p:cNvGrpSpPr>
            <a:grpSpLocks/>
          </p:cNvGrpSpPr>
          <p:nvPr/>
        </p:nvGrpSpPr>
        <p:grpSpPr bwMode="auto">
          <a:xfrm>
            <a:off x="2285281" y="885961"/>
            <a:ext cx="6629760" cy="2394720"/>
            <a:chOff x="1329" y="459"/>
            <a:chExt cx="3855" cy="1509"/>
          </a:xfrm>
        </p:grpSpPr>
        <p:pic>
          <p:nvPicPr>
            <p:cNvPr id="6201" name="Picture 32"/>
            <p:cNvPicPr>
              <a:picLocks noChangeAspect="1" noChangeArrowheads="1"/>
            </p:cNvPicPr>
            <p:nvPr/>
          </p:nvPicPr>
          <p:blipFill>
            <a:blip r:embed="rId5">
              <a:extLst>
                <a:ext uri="{28A0092B-C50C-407E-A947-70E740481C1C}">
                  <a14:useLocalDpi xmlns:a14="http://schemas.microsoft.com/office/drawing/2010/main" val="0"/>
                </a:ext>
              </a:extLst>
            </a:blip>
            <a:srcRect l="7086" t="7559"/>
            <a:stretch>
              <a:fillRect/>
            </a:stretch>
          </p:blipFill>
          <p:spPr bwMode="auto">
            <a:xfrm>
              <a:off x="3162" y="459"/>
              <a:ext cx="2022" cy="1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202" name="Oval 33"/>
            <p:cNvSpPr>
              <a:spLocks noChangeArrowheads="1"/>
            </p:cNvSpPr>
            <p:nvPr/>
          </p:nvSpPr>
          <p:spPr bwMode="auto">
            <a:xfrm>
              <a:off x="1329" y="1296"/>
              <a:ext cx="576"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203" name="AutoShape 34"/>
            <p:cNvCxnSpPr>
              <a:cxnSpLocks noChangeShapeType="1"/>
              <a:stCxn id="6202" idx="6"/>
            </p:cNvCxnSpPr>
            <p:nvPr/>
          </p:nvCxnSpPr>
          <p:spPr bwMode="auto">
            <a:xfrm flipV="1">
              <a:off x="1905" y="1200"/>
              <a:ext cx="1245" cy="28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204" name="Text Box 35"/>
            <p:cNvSpPr txBox="1">
              <a:spLocks noChangeArrowheads="1"/>
            </p:cNvSpPr>
            <p:nvPr/>
          </p:nvSpPr>
          <p:spPr bwMode="auto">
            <a:xfrm>
              <a:off x="1911" y="846"/>
              <a:ext cx="1114" cy="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80000"/>
                </a:lnSpc>
              </a:pPr>
              <a:r>
                <a:rPr lang="en-GB" sz="1633" i="1">
                  <a:solidFill>
                    <a:srgbClr val="0070C0"/>
                  </a:solidFill>
                  <a:latin typeface="Times" panose="02020603060405020304" pitchFamily="18" charset="0"/>
                </a:rPr>
                <a:t>Specular Reflectance (Fresnel)</a:t>
              </a:r>
            </a:p>
          </p:txBody>
        </p:sp>
      </p:grpSp>
      <p:grpSp>
        <p:nvGrpSpPr>
          <p:cNvPr id="3" name="Group 36"/>
          <p:cNvGrpSpPr>
            <a:grpSpLocks/>
          </p:cNvGrpSpPr>
          <p:nvPr/>
        </p:nvGrpSpPr>
        <p:grpSpPr bwMode="auto">
          <a:xfrm>
            <a:off x="712801" y="2824201"/>
            <a:ext cx="1552320" cy="1097428"/>
            <a:chOff x="385" y="1968"/>
            <a:chExt cx="903" cy="691"/>
          </a:xfrm>
        </p:grpSpPr>
        <p:sp>
          <p:nvSpPr>
            <p:cNvPr id="6198" name="Oval 37"/>
            <p:cNvSpPr>
              <a:spLocks noChangeArrowheads="1"/>
            </p:cNvSpPr>
            <p:nvPr/>
          </p:nvSpPr>
          <p:spPr bwMode="auto">
            <a:xfrm>
              <a:off x="1092" y="1968"/>
              <a:ext cx="196"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199" name="AutoShape 38"/>
            <p:cNvCxnSpPr>
              <a:cxnSpLocks noChangeShapeType="1"/>
              <a:stCxn id="6198" idx="3"/>
              <a:endCxn id="6178" idx="0"/>
            </p:cNvCxnSpPr>
            <p:nvPr/>
          </p:nvCxnSpPr>
          <p:spPr bwMode="auto">
            <a:xfrm flipH="1">
              <a:off x="798" y="2296"/>
              <a:ext cx="322" cy="363"/>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200" name="Text Box 39"/>
            <p:cNvSpPr txBox="1">
              <a:spLocks noChangeArrowheads="1"/>
            </p:cNvSpPr>
            <p:nvPr/>
          </p:nvSpPr>
          <p:spPr bwMode="auto">
            <a:xfrm>
              <a:off x="385" y="2238"/>
              <a:ext cx="624" cy="1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ctr">
                <a:lnSpc>
                  <a:spcPct val="80000"/>
                </a:lnSpc>
              </a:pPr>
              <a:r>
                <a:rPr lang="en-GB" sz="1633" i="1">
                  <a:solidFill>
                    <a:srgbClr val="0070C0"/>
                  </a:solidFill>
                  <a:latin typeface="Times" panose="02020603060405020304" pitchFamily="18" charset="0"/>
                </a:rPr>
                <a:t>Sun angle</a:t>
              </a:r>
            </a:p>
          </p:txBody>
        </p:sp>
      </p:grpSp>
      <p:grpSp>
        <p:nvGrpSpPr>
          <p:cNvPr id="4" name="Group 47"/>
          <p:cNvGrpSpPr>
            <a:grpSpLocks/>
          </p:cNvGrpSpPr>
          <p:nvPr/>
        </p:nvGrpSpPr>
        <p:grpSpPr bwMode="auto">
          <a:xfrm>
            <a:off x="2072160" y="2819881"/>
            <a:ext cx="1143291" cy="1137600"/>
            <a:chOff x="1157" y="1965"/>
            <a:chExt cx="700" cy="717"/>
          </a:xfrm>
        </p:grpSpPr>
        <p:sp>
          <p:nvSpPr>
            <p:cNvPr id="6195" name="Oval 48"/>
            <p:cNvSpPr>
              <a:spLocks noChangeArrowheads="1"/>
            </p:cNvSpPr>
            <p:nvPr/>
          </p:nvSpPr>
          <p:spPr bwMode="auto">
            <a:xfrm>
              <a:off x="1578" y="1965"/>
              <a:ext cx="208"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cxnSp>
          <p:nvCxnSpPr>
            <p:cNvPr id="6196" name="AutoShape 49"/>
            <p:cNvCxnSpPr>
              <a:cxnSpLocks noChangeShapeType="1"/>
              <a:stCxn id="6195" idx="3"/>
              <a:endCxn id="6179" idx="0"/>
            </p:cNvCxnSpPr>
            <p:nvPr/>
          </p:nvCxnSpPr>
          <p:spPr bwMode="auto">
            <a:xfrm flipH="1">
              <a:off x="1311" y="2293"/>
              <a:ext cx="298" cy="389"/>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7" name="Text Box 50"/>
            <p:cNvSpPr txBox="1">
              <a:spLocks noChangeArrowheads="1"/>
            </p:cNvSpPr>
            <p:nvPr/>
          </p:nvSpPr>
          <p:spPr bwMode="auto">
            <a:xfrm>
              <a:off x="1157" y="2304"/>
              <a:ext cx="700" cy="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633" i="1">
                  <a:solidFill>
                    <a:srgbClr val="0070C0"/>
                  </a:solidFill>
                  <a:latin typeface="Times" panose="02020603060405020304" pitchFamily="18" charset="0"/>
                </a:rPr>
                <a:t>View Angle</a:t>
              </a:r>
              <a:endParaRPr lang="en-GB" sz="1633">
                <a:solidFill>
                  <a:srgbClr val="0070C0"/>
                </a:solidFill>
                <a:latin typeface="Times" panose="02020603060405020304" pitchFamily="18" charset="0"/>
              </a:endParaRPr>
            </a:p>
          </p:txBody>
        </p:sp>
      </p:grpSp>
      <p:grpSp>
        <p:nvGrpSpPr>
          <p:cNvPr id="5" name="Group 51"/>
          <p:cNvGrpSpPr>
            <a:grpSpLocks/>
          </p:cNvGrpSpPr>
          <p:nvPr/>
        </p:nvGrpSpPr>
        <p:grpSpPr bwMode="auto">
          <a:xfrm>
            <a:off x="3021082" y="2786761"/>
            <a:ext cx="1360683" cy="3271154"/>
            <a:chOff x="1818" y="1944"/>
            <a:chExt cx="791" cy="2061"/>
          </a:xfrm>
        </p:grpSpPr>
        <p:sp>
          <p:nvSpPr>
            <p:cNvPr id="6192" name="Oval 52"/>
            <p:cNvSpPr>
              <a:spLocks noChangeArrowheads="1"/>
            </p:cNvSpPr>
            <p:nvPr/>
          </p:nvSpPr>
          <p:spPr bwMode="auto">
            <a:xfrm>
              <a:off x="2180" y="1944"/>
              <a:ext cx="240" cy="384"/>
            </a:xfrm>
            <a:prstGeom prst="ellipse">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cxnSp>
          <p:nvCxnSpPr>
            <p:cNvPr id="6193" name="AutoShape 53"/>
            <p:cNvCxnSpPr>
              <a:cxnSpLocks noChangeShapeType="1"/>
              <a:stCxn id="6192" idx="4"/>
              <a:endCxn id="6164" idx="0"/>
            </p:cNvCxnSpPr>
            <p:nvPr/>
          </p:nvCxnSpPr>
          <p:spPr bwMode="auto">
            <a:xfrm flipH="1">
              <a:off x="1818" y="2328"/>
              <a:ext cx="482" cy="1551"/>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sp>
          <p:nvSpPr>
            <p:cNvPr id="6194" name="Text Box 54"/>
            <p:cNvSpPr txBox="1">
              <a:spLocks noChangeArrowheads="1"/>
            </p:cNvSpPr>
            <p:nvPr/>
          </p:nvSpPr>
          <p:spPr bwMode="auto">
            <a:xfrm>
              <a:off x="1931" y="3789"/>
              <a:ext cx="678" cy="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633" i="1">
                  <a:solidFill>
                    <a:srgbClr val="0070C0"/>
                  </a:solidFill>
                  <a:latin typeface="Times" panose="02020603060405020304" pitchFamily="18" charset="0"/>
                </a:rPr>
                <a:t>Wave Slope</a:t>
              </a:r>
              <a:endParaRPr lang="en-GB" sz="1633">
                <a:solidFill>
                  <a:srgbClr val="0070C0"/>
                </a:solidFill>
                <a:latin typeface="Times" panose="02020603060405020304" pitchFamily="18" charset="0"/>
              </a:endParaRPr>
            </a:p>
          </p:txBody>
        </p:sp>
      </p:grpSp>
      <p:grpSp>
        <p:nvGrpSpPr>
          <p:cNvPr id="6" name="Group 42"/>
          <p:cNvGrpSpPr>
            <a:grpSpLocks/>
          </p:cNvGrpSpPr>
          <p:nvPr/>
        </p:nvGrpSpPr>
        <p:grpSpPr bwMode="auto">
          <a:xfrm>
            <a:off x="4266721" y="3053161"/>
            <a:ext cx="4656960" cy="2962080"/>
            <a:chOff x="2496" y="2112"/>
            <a:chExt cx="2707" cy="1866"/>
          </a:xfrm>
        </p:grpSpPr>
        <p:graphicFrame>
          <p:nvGraphicFramePr>
            <p:cNvPr id="6148" name="Object 5"/>
            <p:cNvGraphicFramePr>
              <a:graphicFrameLocks noChangeAspect="1"/>
            </p:cNvGraphicFramePr>
            <p:nvPr/>
          </p:nvGraphicFramePr>
          <p:xfrm>
            <a:off x="3047" y="2970"/>
            <a:ext cx="2156" cy="1008"/>
          </p:xfrm>
          <a:graphic>
            <a:graphicData uri="http://schemas.openxmlformats.org/presentationml/2006/ole">
              <mc:AlternateContent xmlns:mc="http://schemas.openxmlformats.org/markup-compatibility/2006">
                <mc:Choice xmlns:v="urn:schemas-microsoft-com:vml" Requires="v">
                  <p:oleObj spid="_x0000_s61443" name="Équation" r:id="rId6" imgW="2070100" imgH="965200" progId="Equation.3">
                    <p:embed/>
                  </p:oleObj>
                </mc:Choice>
                <mc:Fallback>
                  <p:oleObj name="Équation" r:id="rId6" imgW="2070100" imgH="9652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47" y="2970"/>
                          <a:ext cx="2156" cy="100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89" name="AutoShape 44"/>
            <p:cNvSpPr>
              <a:spLocks/>
            </p:cNvSpPr>
            <p:nvPr/>
          </p:nvSpPr>
          <p:spPr bwMode="auto">
            <a:xfrm rot="5400000">
              <a:off x="2736" y="1872"/>
              <a:ext cx="144" cy="624"/>
            </a:xfrm>
            <a:prstGeom prst="rightBrace">
              <a:avLst>
                <a:gd name="adj1" fmla="val 36111"/>
                <a:gd name="adj2" fmla="val 50000"/>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solidFill>
                  <a:srgbClr val="0070C0"/>
                </a:solidFill>
                <a:latin typeface="Lucida Sans Unicode" panose="020B0602030504020204" pitchFamily="34" charset="0"/>
              </a:endParaRPr>
            </a:p>
          </p:txBody>
        </p:sp>
        <p:sp>
          <p:nvSpPr>
            <p:cNvPr id="6190" name="Text Box 45"/>
            <p:cNvSpPr txBox="1">
              <a:spLocks noChangeArrowheads="1"/>
            </p:cNvSpPr>
            <p:nvPr/>
          </p:nvSpPr>
          <p:spPr bwMode="auto">
            <a:xfrm>
              <a:off x="3493" y="2295"/>
              <a:ext cx="960" cy="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GB" sz="1633" i="1">
                  <a:solidFill>
                    <a:srgbClr val="0070C0"/>
                  </a:solidFill>
                  <a:latin typeface="Times" panose="02020603060405020304" pitchFamily="18" charset="0"/>
                </a:rPr>
                <a:t>Slope Probability</a:t>
              </a:r>
            </a:p>
            <a:p>
              <a:pPr algn="ctr"/>
              <a:r>
                <a:rPr lang="en-GB" sz="1633" i="1">
                  <a:solidFill>
                    <a:srgbClr val="0070C0"/>
                  </a:solidFill>
                  <a:latin typeface="Times" panose="02020603060405020304" pitchFamily="18" charset="0"/>
                </a:rPr>
                <a:t>First order</a:t>
              </a:r>
              <a:endParaRPr lang="en-GB" sz="1633">
                <a:solidFill>
                  <a:srgbClr val="0070C0"/>
                </a:solidFill>
                <a:latin typeface="Times" panose="02020603060405020304" pitchFamily="18" charset="0"/>
              </a:endParaRPr>
            </a:p>
          </p:txBody>
        </p:sp>
        <p:cxnSp>
          <p:nvCxnSpPr>
            <p:cNvPr id="6191" name="AutoShape 46"/>
            <p:cNvCxnSpPr>
              <a:cxnSpLocks noChangeShapeType="1"/>
              <a:stCxn id="6189" idx="1"/>
            </p:cNvCxnSpPr>
            <p:nvPr/>
          </p:nvCxnSpPr>
          <p:spPr bwMode="auto">
            <a:xfrm rot="16200000" flipH="1">
              <a:off x="3112" y="1952"/>
              <a:ext cx="669" cy="1278"/>
            </a:xfrm>
            <a:prstGeom prst="straightConnector1">
              <a:avLst/>
            </a:prstGeom>
            <a:noFill/>
            <a:ln w="19050">
              <a:solidFill>
                <a:srgbClr val="FF0000"/>
              </a:solidFill>
              <a:round/>
              <a:headEnd/>
              <a:tailEnd type="arrow" w="med" len="med"/>
            </a:ln>
            <a:extLst>
              <a:ext uri="{909E8E84-426E-40DD-AFC4-6F175D3DCCD1}">
                <a14:hiddenFill xmlns:a14="http://schemas.microsoft.com/office/drawing/2010/main">
                  <a:noFill/>
                </a14:hiddenFill>
              </a:ext>
            </a:extLst>
          </p:spPr>
        </p:cxnSp>
      </p:grpSp>
      <p:grpSp>
        <p:nvGrpSpPr>
          <p:cNvPr id="6154" name="Группа 117"/>
          <p:cNvGrpSpPr>
            <a:grpSpLocks/>
          </p:cNvGrpSpPr>
          <p:nvPr/>
        </p:nvGrpSpPr>
        <p:grpSpPr bwMode="auto">
          <a:xfrm>
            <a:off x="571681" y="3571561"/>
            <a:ext cx="3283200" cy="2685459"/>
            <a:chOff x="571472" y="3571876"/>
            <a:chExt cx="3282936" cy="2685488"/>
          </a:xfrm>
        </p:grpSpPr>
        <p:sp>
          <p:nvSpPr>
            <p:cNvPr id="6160" name="AutoShape 7"/>
            <p:cNvSpPr>
              <a:spLocks noChangeAspect="1" noChangeArrowheads="1"/>
            </p:cNvSpPr>
            <p:nvPr/>
          </p:nvSpPr>
          <p:spPr bwMode="auto">
            <a:xfrm>
              <a:off x="571472" y="3571876"/>
              <a:ext cx="309528" cy="285750"/>
            </a:xfrm>
            <a:prstGeom prst="sun">
              <a:avLst>
                <a:gd name="adj" fmla="val 25000"/>
              </a:avLst>
            </a:prstGeom>
            <a:solidFill>
              <a:srgbClr val="FFFF00"/>
            </a:solidFill>
            <a:ln w="9525">
              <a:solidFill>
                <a:schemeClr val="tx1"/>
              </a:solidFill>
              <a:miter lim="800000"/>
              <a:headEnd/>
              <a:tailEnd/>
            </a:ln>
          </p:spPr>
          <p:txBody>
            <a:bodyPr wrap="none" anchor="ctr"/>
            <a:lstStyle/>
            <a:p>
              <a:endParaRPr lang="ru-RU" sz="1633">
                <a:latin typeface="Lucida Sans Unicode" panose="020B0602030504020204" pitchFamily="34" charset="0"/>
              </a:endParaRPr>
            </a:p>
          </p:txBody>
        </p:sp>
        <p:sp>
          <p:nvSpPr>
            <p:cNvPr id="6161" name="AutoShape 8"/>
            <p:cNvSpPr>
              <a:spLocks noChangeAspect="1" noChangeArrowheads="1"/>
            </p:cNvSpPr>
            <p:nvPr/>
          </p:nvSpPr>
          <p:spPr bwMode="auto">
            <a:xfrm>
              <a:off x="2752741" y="3643314"/>
              <a:ext cx="247623" cy="228600"/>
            </a:xfrm>
            <a:prstGeom prst="smileyFace">
              <a:avLst>
                <a:gd name="adj" fmla="val 4653"/>
              </a:avLst>
            </a:prstGeom>
            <a:solidFill>
              <a:schemeClr val="bg1"/>
            </a:solidFill>
            <a:ln w="9525">
              <a:solidFill>
                <a:schemeClr val="tx1"/>
              </a:solidFill>
              <a:round/>
              <a:headEnd/>
              <a:tailEnd/>
            </a:ln>
          </p:spPr>
          <p:txBody>
            <a:bodyPr wrap="none" anchor="ctr"/>
            <a:lstStyle/>
            <a:p>
              <a:endParaRPr lang="ru-RU" sz="1633">
                <a:latin typeface="Lucida Sans Unicode" panose="020B0602030504020204" pitchFamily="34" charset="0"/>
              </a:endParaRPr>
            </a:p>
          </p:txBody>
        </p:sp>
        <p:sp>
          <p:nvSpPr>
            <p:cNvPr id="6162" name="AutoShape 10"/>
            <p:cNvSpPr>
              <a:spLocks noChangeAspect="1" noChangeArrowheads="1"/>
            </p:cNvSpPr>
            <p:nvPr/>
          </p:nvSpPr>
          <p:spPr bwMode="auto">
            <a:xfrm rot="1386001">
              <a:off x="3606785" y="4182792"/>
              <a:ext cx="247623" cy="228600"/>
            </a:xfrm>
            <a:prstGeom prst="smileyFace">
              <a:avLst>
                <a:gd name="adj" fmla="val 4653"/>
              </a:avLst>
            </a:prstGeom>
            <a:solidFill>
              <a:schemeClr val="bg1"/>
            </a:solidFill>
            <a:ln w="9525">
              <a:solidFill>
                <a:srgbClr val="FF0000"/>
              </a:solidFill>
              <a:round/>
              <a:headEnd/>
              <a:tailEnd/>
            </a:ln>
          </p:spPr>
          <p:txBody>
            <a:bodyPr wrap="none" anchor="ctr"/>
            <a:lstStyle/>
            <a:p>
              <a:endParaRPr lang="ru-RU" sz="1633">
                <a:latin typeface="Lucida Sans Unicode" panose="020B0602030504020204" pitchFamily="34" charset="0"/>
              </a:endParaRPr>
            </a:p>
          </p:txBody>
        </p:sp>
        <p:grpSp>
          <p:nvGrpSpPr>
            <p:cNvPr id="6163" name="Группа 112"/>
            <p:cNvGrpSpPr>
              <a:grpSpLocks/>
            </p:cNvGrpSpPr>
            <p:nvPr/>
          </p:nvGrpSpPr>
          <p:grpSpPr bwMode="auto">
            <a:xfrm>
              <a:off x="642910" y="3714752"/>
              <a:ext cx="2583998" cy="2272450"/>
              <a:chOff x="348958" y="3929051"/>
              <a:chExt cx="2880589" cy="2678014"/>
            </a:xfrm>
          </p:grpSpPr>
          <p:sp>
            <p:nvSpPr>
              <p:cNvPr id="6166" name="Line 5"/>
              <p:cNvSpPr>
                <a:spLocks noChangeAspect="1" noChangeShapeType="1"/>
              </p:cNvSpPr>
              <p:nvPr/>
            </p:nvSpPr>
            <p:spPr bwMode="auto">
              <a:xfrm>
                <a:off x="565776" y="4137012"/>
                <a:ext cx="1116022" cy="20605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67" name="Line 6"/>
              <p:cNvSpPr>
                <a:spLocks noChangeAspect="1" noChangeShapeType="1"/>
              </p:cNvSpPr>
              <p:nvPr/>
            </p:nvSpPr>
            <p:spPr bwMode="auto">
              <a:xfrm flipH="1">
                <a:off x="1681798" y="4137012"/>
                <a:ext cx="1114302" cy="2060578"/>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68" name="Line 9"/>
              <p:cNvSpPr>
                <a:spLocks noChangeAspect="1" noChangeShapeType="1"/>
              </p:cNvSpPr>
              <p:nvPr/>
            </p:nvSpPr>
            <p:spPr bwMode="auto">
              <a:xfrm rot="1386001" flipH="1">
                <a:off x="2049793" y="4418000"/>
                <a:ext cx="1143535" cy="2063753"/>
              </a:xfrm>
              <a:prstGeom prst="line">
                <a:avLst/>
              </a:prstGeom>
              <a:noFill/>
              <a:ln w="2540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69" name="Group 11"/>
              <p:cNvGrpSpPr>
                <a:grpSpLocks noChangeAspect="1"/>
              </p:cNvGrpSpPr>
              <p:nvPr/>
            </p:nvGrpSpPr>
            <p:grpSpPr bwMode="auto">
              <a:xfrm>
                <a:off x="706784" y="3929051"/>
                <a:ext cx="2078999" cy="2651129"/>
                <a:chOff x="1401" y="2428"/>
                <a:chExt cx="1611" cy="1670"/>
              </a:xfrm>
            </p:grpSpPr>
            <p:sp>
              <p:nvSpPr>
                <p:cNvPr id="6185" name="Line 12"/>
                <p:cNvSpPr>
                  <a:spLocks noChangeAspect="1" noChangeShapeType="1"/>
                </p:cNvSpPr>
                <p:nvPr/>
              </p:nvSpPr>
              <p:spPr bwMode="auto">
                <a:xfrm>
                  <a:off x="1401" y="4098"/>
                  <a:ext cx="1611" cy="0"/>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86" name="Group 13"/>
                <p:cNvGrpSpPr>
                  <a:grpSpLocks noChangeAspect="1"/>
                </p:cNvGrpSpPr>
                <p:nvPr/>
              </p:nvGrpSpPr>
              <p:grpSpPr bwMode="auto">
                <a:xfrm>
                  <a:off x="2049" y="2428"/>
                  <a:ext cx="432" cy="1670"/>
                  <a:chOff x="2049" y="2428"/>
                  <a:chExt cx="432" cy="1670"/>
                </a:xfrm>
              </p:grpSpPr>
              <p:sp>
                <p:nvSpPr>
                  <p:cNvPr id="6187" name="Line 14"/>
                  <p:cNvSpPr>
                    <a:spLocks noChangeAspect="1" noChangeShapeType="1"/>
                  </p:cNvSpPr>
                  <p:nvPr/>
                </p:nvSpPr>
                <p:spPr bwMode="auto">
                  <a:xfrm>
                    <a:off x="2049" y="4098"/>
                    <a:ext cx="432" cy="0"/>
                  </a:xfrm>
                  <a:prstGeom prst="line">
                    <a:avLst/>
                  </a:prstGeom>
                  <a:noFill/>
                  <a:ln w="3175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88" name="Line 15"/>
                  <p:cNvSpPr>
                    <a:spLocks noChangeAspect="1" noChangeShapeType="1"/>
                  </p:cNvSpPr>
                  <p:nvPr/>
                </p:nvSpPr>
                <p:spPr bwMode="auto">
                  <a:xfrm flipV="1">
                    <a:off x="2160" y="2428"/>
                    <a:ext cx="0" cy="1665"/>
                  </a:xfrm>
                  <a:prstGeom prst="line">
                    <a:avLst/>
                  </a:prstGeom>
                  <a:noFill/>
                  <a:ln w="25400">
                    <a:solidFill>
                      <a:schemeClr val="tx1"/>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grpSp>
          <p:grpSp>
            <p:nvGrpSpPr>
              <p:cNvPr id="6170" name="Group 16"/>
              <p:cNvGrpSpPr>
                <a:grpSpLocks noChangeAspect="1"/>
              </p:cNvGrpSpPr>
              <p:nvPr/>
            </p:nvGrpSpPr>
            <p:grpSpPr bwMode="auto">
              <a:xfrm rot="562640">
                <a:off x="918295" y="3992551"/>
                <a:ext cx="2168418" cy="2593979"/>
                <a:chOff x="1458" y="2249"/>
                <a:chExt cx="1680" cy="1634"/>
              </a:xfrm>
            </p:grpSpPr>
            <p:sp>
              <p:nvSpPr>
                <p:cNvPr id="6181" name="Line 17"/>
                <p:cNvSpPr>
                  <a:spLocks noChangeAspect="1" noChangeShapeType="1"/>
                </p:cNvSpPr>
                <p:nvPr/>
              </p:nvSpPr>
              <p:spPr bwMode="auto">
                <a:xfrm>
                  <a:off x="1458" y="3883"/>
                  <a:ext cx="1680" cy="0"/>
                </a:xfrm>
                <a:prstGeom prst="line">
                  <a:avLst/>
                </a:prstGeom>
                <a:noFill/>
                <a:ln w="3175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nvGrpSpPr>
                <p:cNvPr id="6182" name="Group 18"/>
                <p:cNvGrpSpPr>
                  <a:grpSpLocks noChangeAspect="1"/>
                </p:cNvGrpSpPr>
                <p:nvPr/>
              </p:nvGrpSpPr>
              <p:grpSpPr bwMode="auto">
                <a:xfrm>
                  <a:off x="2106" y="2249"/>
                  <a:ext cx="432" cy="1634"/>
                  <a:chOff x="2106" y="2249"/>
                  <a:chExt cx="432" cy="1634"/>
                </a:xfrm>
              </p:grpSpPr>
              <p:sp>
                <p:nvSpPr>
                  <p:cNvPr id="6183" name="Line 19"/>
                  <p:cNvSpPr>
                    <a:spLocks noChangeAspect="1" noChangeShapeType="1"/>
                  </p:cNvSpPr>
                  <p:nvPr/>
                </p:nvSpPr>
                <p:spPr bwMode="auto">
                  <a:xfrm>
                    <a:off x="2106" y="3883"/>
                    <a:ext cx="432" cy="0"/>
                  </a:xfrm>
                  <a:prstGeom prst="line">
                    <a:avLst/>
                  </a:prstGeom>
                  <a:noFill/>
                  <a:ln w="31750">
                    <a:solidFill>
                      <a:srgbClr val="FF0000"/>
                    </a:solidFill>
                    <a:round/>
                    <a:headEnd/>
                    <a:tailEnd/>
                  </a:ln>
                  <a:extLst>
                    <a:ext uri="{909E8E84-426E-40DD-AFC4-6F175D3DCCD1}">
                      <a14:hiddenFill xmlns:a14="http://schemas.microsoft.com/office/drawing/2010/main">
                        <a:noFill/>
                      </a14:hiddenFill>
                    </a:ext>
                  </a:extLst>
                </p:spPr>
                <p:txBody>
                  <a:bodyPr wrap="none" anchor="ctr"/>
                  <a:lstStyle/>
                  <a:p>
                    <a:endParaRPr lang="en-US" sz="1633"/>
                  </a:p>
                </p:txBody>
              </p:sp>
              <p:sp>
                <p:nvSpPr>
                  <p:cNvPr id="6184" name="Line 20"/>
                  <p:cNvSpPr>
                    <a:spLocks noChangeAspect="1" noChangeShapeType="1"/>
                  </p:cNvSpPr>
                  <p:nvPr/>
                </p:nvSpPr>
                <p:spPr bwMode="auto">
                  <a:xfrm flipV="1">
                    <a:off x="2161" y="2249"/>
                    <a:ext cx="0" cy="1605"/>
                  </a:xfrm>
                  <a:prstGeom prst="line">
                    <a:avLst/>
                  </a:prstGeom>
                  <a:noFill/>
                  <a:ln w="25400">
                    <a:solidFill>
                      <a:srgbClr val="FF0000"/>
                    </a:solidFill>
                    <a:prstDash val="sysDot"/>
                    <a:round/>
                    <a:headEnd/>
                    <a:tailEnd/>
                  </a:ln>
                  <a:extLst>
                    <a:ext uri="{909E8E84-426E-40DD-AFC4-6F175D3DCCD1}">
                      <a14:hiddenFill xmlns:a14="http://schemas.microsoft.com/office/drawing/2010/main">
                        <a:noFill/>
                      </a14:hiddenFill>
                    </a:ext>
                  </a:extLst>
                </p:spPr>
                <p:txBody>
                  <a:bodyPr wrap="none" anchor="ctr"/>
                  <a:lstStyle/>
                  <a:p>
                    <a:endParaRPr lang="en-US" sz="1633"/>
                  </a:p>
                </p:txBody>
              </p:sp>
            </p:grpSp>
          </p:grpSp>
          <p:sp>
            <p:nvSpPr>
              <p:cNvPr id="6171" name="Line 21"/>
              <p:cNvSpPr>
                <a:spLocks noChangeAspect="1" noChangeShapeType="1"/>
              </p:cNvSpPr>
              <p:nvPr/>
            </p:nvSpPr>
            <p:spPr bwMode="auto">
              <a:xfrm rot="240000">
                <a:off x="2115138" y="5453052"/>
                <a:ext cx="247623" cy="15240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2" name="Line 22"/>
              <p:cNvSpPr>
                <a:spLocks noChangeAspect="1" noChangeShapeType="1"/>
              </p:cNvSpPr>
              <p:nvPr/>
            </p:nvSpPr>
            <p:spPr bwMode="auto">
              <a:xfrm>
                <a:off x="747146" y="6370491"/>
                <a:ext cx="0" cy="212125"/>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3" name="Text Box 23"/>
              <p:cNvSpPr txBox="1">
                <a:spLocks noChangeAspect="1" noChangeArrowheads="1"/>
              </p:cNvSpPr>
              <p:nvPr/>
            </p:nvSpPr>
            <p:spPr bwMode="auto">
              <a:xfrm>
                <a:off x="2177044" y="5281601"/>
                <a:ext cx="373809"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Times" panose="02020603060405020304" pitchFamily="18" charset="0"/>
                  </a:rPr>
                  <a:t>G</a:t>
                </a:r>
              </a:p>
            </p:txBody>
          </p:sp>
          <p:sp>
            <p:nvSpPr>
              <p:cNvPr id="6174" name="Rectangle 24"/>
              <p:cNvSpPr>
                <a:spLocks noChangeAspect="1" noChangeArrowheads="1"/>
              </p:cNvSpPr>
              <p:nvPr/>
            </p:nvSpPr>
            <p:spPr bwMode="auto">
              <a:xfrm>
                <a:off x="348958" y="6202115"/>
                <a:ext cx="334499"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b</a:t>
                </a:r>
              </a:p>
            </p:txBody>
          </p:sp>
          <p:sp>
            <p:nvSpPr>
              <p:cNvPr id="6175" name="Line 25"/>
              <p:cNvSpPr>
                <a:spLocks noChangeAspect="1" noChangeShapeType="1"/>
              </p:cNvSpPr>
              <p:nvPr/>
            </p:nvSpPr>
            <p:spPr bwMode="auto">
              <a:xfrm rot="240000" flipV="1">
                <a:off x="911416" y="4327513"/>
                <a:ext cx="713635" cy="344488"/>
              </a:xfrm>
              <a:prstGeom prst="line">
                <a:avLst/>
              </a:prstGeom>
              <a:noFill/>
              <a:ln w="9525">
                <a:solidFill>
                  <a:schemeClr val="tx1"/>
                </a:solidFill>
                <a:prstDash val="sysDot"/>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6" name="Line 26"/>
              <p:cNvSpPr>
                <a:spLocks noChangeAspect="1" noChangeShapeType="1"/>
              </p:cNvSpPr>
              <p:nvPr/>
            </p:nvSpPr>
            <p:spPr bwMode="auto">
              <a:xfrm rot="240000">
                <a:off x="1698994" y="4379900"/>
                <a:ext cx="780699" cy="274638"/>
              </a:xfrm>
              <a:prstGeom prst="line">
                <a:avLst/>
              </a:prstGeom>
              <a:noFill/>
              <a:ln w="9525">
                <a:solidFill>
                  <a:schemeClr val="tx1"/>
                </a:solidFill>
                <a:prstDash val="sysDot"/>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7" name="Line 27"/>
              <p:cNvSpPr>
                <a:spLocks noChangeAspect="1" noChangeShapeType="1"/>
              </p:cNvSpPr>
              <p:nvPr/>
            </p:nvSpPr>
            <p:spPr bwMode="auto">
              <a:xfrm rot="240000">
                <a:off x="2404031" y="4681526"/>
                <a:ext cx="780699" cy="274638"/>
              </a:xfrm>
              <a:prstGeom prst="line">
                <a:avLst/>
              </a:prstGeom>
              <a:noFill/>
              <a:ln w="9525">
                <a:solidFill>
                  <a:srgbClr val="FF0000"/>
                </a:solidFill>
                <a:prstDash val="sysDot"/>
                <a:round/>
                <a:headEn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sp>
            <p:nvSpPr>
              <p:cNvPr id="6178" name="Text Box 28"/>
              <p:cNvSpPr txBox="1">
                <a:spLocks noChangeAspect="1" noChangeArrowheads="1"/>
              </p:cNvSpPr>
              <p:nvPr/>
            </p:nvSpPr>
            <p:spPr bwMode="auto">
              <a:xfrm>
                <a:off x="1009434" y="4171938"/>
                <a:ext cx="418482"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s</a:t>
                </a:r>
              </a:p>
            </p:txBody>
          </p:sp>
          <p:sp>
            <p:nvSpPr>
              <p:cNvPr id="6179" name="Text Box 29"/>
              <p:cNvSpPr txBox="1">
                <a:spLocks noChangeAspect="1" noChangeArrowheads="1"/>
              </p:cNvSpPr>
              <p:nvPr/>
            </p:nvSpPr>
            <p:spPr bwMode="auto">
              <a:xfrm>
                <a:off x="2000233" y="4214819"/>
                <a:ext cx="443497"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v</a:t>
                </a:r>
              </a:p>
            </p:txBody>
          </p:sp>
          <p:sp>
            <p:nvSpPr>
              <p:cNvPr id="6180" name="Text Box 30"/>
              <p:cNvSpPr txBox="1">
                <a:spLocks noChangeAspect="1" noChangeArrowheads="1"/>
              </p:cNvSpPr>
              <p:nvPr/>
            </p:nvSpPr>
            <p:spPr bwMode="auto">
              <a:xfrm>
                <a:off x="2786050" y="4500570"/>
                <a:ext cx="443497" cy="4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33">
                    <a:latin typeface="Symbol" panose="05050102010706020507" pitchFamily="18" charset="2"/>
                  </a:rPr>
                  <a:t>q</a:t>
                </a:r>
                <a:r>
                  <a:rPr lang="fr-FR" sz="1633">
                    <a:latin typeface="Times" panose="02020603060405020304" pitchFamily="18" charset="0"/>
                  </a:rPr>
                  <a:t>v</a:t>
                </a:r>
              </a:p>
            </p:txBody>
          </p:sp>
        </p:grpSp>
        <p:sp>
          <p:nvSpPr>
            <p:cNvPr id="6164" name="Text Box 40"/>
            <p:cNvSpPr txBox="1">
              <a:spLocks noChangeArrowheads="1"/>
            </p:cNvSpPr>
            <p:nvPr/>
          </p:nvSpPr>
          <p:spPr bwMode="auto">
            <a:xfrm>
              <a:off x="2857488" y="5857892"/>
              <a:ext cx="325704" cy="3994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en-GB" sz="1996" i="1">
                  <a:latin typeface="Symbol" panose="05050102010706020507" pitchFamily="18" charset="2"/>
                  <a:sym typeface="Symbol" panose="05050102010706020507" pitchFamily="18" charset="2"/>
                </a:rPr>
                <a:t></a:t>
              </a:r>
              <a:endParaRPr lang="en-GB" sz="1633">
                <a:latin typeface="Times" panose="02020603060405020304" pitchFamily="18" charset="0"/>
              </a:endParaRPr>
            </a:p>
          </p:txBody>
        </p:sp>
        <p:sp>
          <p:nvSpPr>
            <p:cNvPr id="6165" name="Line 22"/>
            <p:cNvSpPr>
              <a:spLocks noChangeAspect="1" noChangeShapeType="1"/>
            </p:cNvSpPr>
            <p:nvPr/>
          </p:nvSpPr>
          <p:spPr bwMode="auto">
            <a:xfrm>
              <a:off x="2857488" y="5929330"/>
              <a:ext cx="0" cy="180000"/>
            </a:xfrm>
            <a:prstGeom prst="line">
              <a:avLst/>
            </a:prstGeom>
            <a:noFill/>
            <a:ln w="9525">
              <a:solidFill>
                <a:schemeClr val="tx1"/>
              </a:solidFill>
              <a:round/>
              <a:headEnd type="stealth" w="med" len="med"/>
              <a:tailEnd type="stealth" w="med" len="med"/>
            </a:ln>
            <a:extLst>
              <a:ext uri="{909E8E84-426E-40DD-AFC4-6F175D3DCCD1}">
                <a14:hiddenFill xmlns:a14="http://schemas.microsoft.com/office/drawing/2010/main">
                  <a:noFill/>
                </a14:hiddenFill>
              </a:ext>
            </a:extLst>
          </p:spPr>
          <p:txBody>
            <a:bodyPr wrap="none" anchor="ctr"/>
            <a:lstStyle/>
            <a:p>
              <a:endParaRPr lang="en-US" sz="1633"/>
            </a:p>
          </p:txBody>
        </p:sp>
      </p:grpSp>
      <p:sp>
        <p:nvSpPr>
          <p:cNvPr id="6155" name="Прямоугольник 118"/>
          <p:cNvSpPr>
            <a:spLocks noChangeArrowheads="1"/>
          </p:cNvSpPr>
          <p:nvPr/>
        </p:nvSpPr>
        <p:spPr bwMode="auto">
          <a:xfrm>
            <a:off x="5358241" y="6211081"/>
            <a:ext cx="3571200" cy="5948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p>
            <a:r>
              <a:rPr lang="ru-RU" sz="1633" b="1">
                <a:latin typeface="Lucida Sans Unicode" panose="020B0602030504020204" pitchFamily="34" charset="0"/>
              </a:rPr>
              <a:t>    - </a:t>
            </a:r>
            <a:r>
              <a:rPr lang="en-US" sz="1633" b="1">
                <a:latin typeface="Lucida Sans Unicode" panose="020B0602030504020204" pitchFamily="34" charset="0"/>
              </a:rPr>
              <a:t>The reflectance generated by specular reflection</a:t>
            </a:r>
            <a:endParaRPr lang="ru-RU" sz="1633" b="1">
              <a:latin typeface="Lucida Sans Unicode" panose="020B0602030504020204" pitchFamily="34" charset="0"/>
            </a:endParaRPr>
          </a:p>
        </p:txBody>
      </p:sp>
      <p:graphicFrame>
        <p:nvGraphicFramePr>
          <p:cNvPr id="6147" name="Object 6"/>
          <p:cNvGraphicFramePr>
            <a:graphicFrameLocks noChangeAspect="1"/>
          </p:cNvGraphicFramePr>
          <p:nvPr/>
        </p:nvGraphicFramePr>
        <p:xfrm>
          <a:off x="5387041" y="6094441"/>
          <a:ext cx="398880" cy="548640"/>
        </p:xfrm>
        <a:graphic>
          <a:graphicData uri="http://schemas.openxmlformats.org/presentationml/2006/ole">
            <mc:AlternateContent xmlns:mc="http://schemas.openxmlformats.org/markup-compatibility/2006">
              <mc:Choice xmlns:v="urn:schemas-microsoft-com:vml" Requires="v">
                <p:oleObj spid="_x0000_s61444" name="Формула" r:id="rId8" imgW="228600" imgH="241200" progId="Equation.3">
                  <p:embed/>
                </p:oleObj>
              </mc:Choice>
              <mc:Fallback>
                <p:oleObj name="Формула" r:id="rId8" imgW="228600" imgH="241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387041" y="6094441"/>
                        <a:ext cx="398880" cy="5486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24" name="Заголовок 2"/>
          <p:cNvSpPr>
            <a:spLocks noGrp="1"/>
          </p:cNvSpPr>
          <p:nvPr>
            <p:ph type="title"/>
          </p:nvPr>
        </p:nvSpPr>
        <p:spPr>
          <a:xfrm>
            <a:off x="457201" y="71767"/>
            <a:ext cx="8229600" cy="1142880"/>
          </a:xfrm>
        </p:spPr>
        <p:txBody>
          <a:bodyPr>
            <a:normAutofit/>
          </a:bodyPr>
          <a:lstStyle/>
          <a:p>
            <a:pPr>
              <a:defRPr/>
            </a:pPr>
            <a:r>
              <a:rPr lang="ru-RU" dirty="0" smtClean="0">
                <a:solidFill>
                  <a:schemeClr val="tx1"/>
                </a:solidFill>
              </a:rPr>
              <a:t>Модель распределения уклонов</a:t>
            </a:r>
            <a:endParaRPr lang="ru-RU" dirty="0">
              <a:solidFill>
                <a:schemeClr val="tx1"/>
              </a:solidFill>
            </a:endParaRPr>
          </a:p>
        </p:txBody>
      </p:sp>
      <p:grpSp>
        <p:nvGrpSpPr>
          <p:cNvPr id="6157" name="Группа 64"/>
          <p:cNvGrpSpPr>
            <a:grpSpLocks/>
          </p:cNvGrpSpPr>
          <p:nvPr/>
        </p:nvGrpSpPr>
        <p:grpSpPr bwMode="auto">
          <a:xfrm>
            <a:off x="-28799" y="6150601"/>
            <a:ext cx="1915200" cy="740160"/>
            <a:chOff x="0" y="6708795"/>
            <a:chExt cx="2365321" cy="887412"/>
          </a:xfrm>
        </p:grpSpPr>
        <p:pic>
          <p:nvPicPr>
            <p:cNvPr id="6158" name="Picture 10"/>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6159" name="Прямоугольник 66"/>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160043592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10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10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1"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up)">
                                      <p:cBhvr>
                                        <p:cTn id="22" dur="10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wipe(left)">
                                      <p:cBhvr>
                                        <p:cTn id="2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Заголовок 2"/>
          <p:cNvSpPr>
            <a:spLocks noGrp="1"/>
          </p:cNvSpPr>
          <p:nvPr>
            <p:ph type="title"/>
          </p:nvPr>
        </p:nvSpPr>
        <p:spPr>
          <a:xfrm>
            <a:off x="457201" y="71767"/>
            <a:ext cx="8229600" cy="1142880"/>
          </a:xfrm>
        </p:spPr>
        <p:txBody>
          <a:bodyPr>
            <a:normAutofit/>
          </a:bodyPr>
          <a:lstStyle/>
          <a:p>
            <a:pPr>
              <a:defRPr/>
            </a:pPr>
            <a:r>
              <a:rPr lang="ru-RU" dirty="0" smtClean="0"/>
              <a:t>Модель распределения уклонов</a:t>
            </a:r>
            <a:endParaRPr lang="ru-RU" dirty="0"/>
          </a:p>
        </p:txBody>
      </p:sp>
      <p:graphicFrame>
        <p:nvGraphicFramePr>
          <p:cNvPr id="7170" name="Object 2"/>
          <p:cNvGraphicFramePr>
            <a:graphicFrameLocks noChangeAspect="1"/>
          </p:cNvGraphicFramePr>
          <p:nvPr/>
        </p:nvGraphicFramePr>
        <p:xfrm>
          <a:off x="341281" y="1857961"/>
          <a:ext cx="6449760" cy="3287520"/>
        </p:xfrm>
        <a:graphic>
          <a:graphicData uri="http://schemas.openxmlformats.org/presentationml/2006/ole">
            <mc:AlternateContent xmlns:mc="http://schemas.openxmlformats.org/markup-compatibility/2006">
              <mc:Choice xmlns:v="urn:schemas-microsoft-com:vml" Requires="v">
                <p:oleObj spid="_x0000_s62466" name="Equation" r:id="rId3" imgW="3937000" imgH="2006600" progId="Equation.DSMT4">
                  <p:embed/>
                </p:oleObj>
              </mc:Choice>
              <mc:Fallback>
                <p:oleObj name="Equation" r:id="rId3" imgW="3937000" imgH="2006600" progId="Equation.DSMT4">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1281" y="1857961"/>
                        <a:ext cx="6449760" cy="328752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7173" name="Text Box 4"/>
          <p:cNvSpPr txBox="1">
            <a:spLocks noChangeArrowheads="1"/>
          </p:cNvSpPr>
          <p:nvPr/>
        </p:nvSpPr>
        <p:spPr bwMode="auto">
          <a:xfrm>
            <a:off x="-71999" y="999721"/>
            <a:ext cx="9365042" cy="39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29" tIns="45714" rIns="91429" bIns="45714">
            <a:spAutoFit/>
          </a:bodyPr>
          <a:lstStyle/>
          <a:p>
            <a:r>
              <a:rPr lang="en-GB" sz="1996">
                <a:solidFill>
                  <a:srgbClr val="FF0000"/>
                </a:solidFill>
                <a:latin typeface="Lucida Sans Unicode" panose="020B0602030504020204" pitchFamily="34" charset="0"/>
              </a:rPr>
              <a:t>Cox &amp; Munk, 1954.</a:t>
            </a:r>
            <a:r>
              <a:rPr lang="en-GB" sz="1996">
                <a:latin typeface="Lucida Sans Unicode" panose="020B0602030504020204" pitchFamily="34" charset="0"/>
              </a:rPr>
              <a:t>  </a:t>
            </a:r>
            <a:r>
              <a:rPr lang="ru-RU" sz="1996">
                <a:latin typeface="Lucida Sans Unicode" panose="020B0602030504020204" pitchFamily="34" charset="0"/>
              </a:rPr>
              <a:t>Основываясь на аэрофотосъёмке солнечного блика</a:t>
            </a:r>
            <a:endParaRPr lang="en-GB" sz="1633">
              <a:latin typeface="Times" panose="02020603060405020304" pitchFamily="18" charset="0"/>
            </a:endParaRPr>
          </a:p>
        </p:txBody>
      </p:sp>
      <p:graphicFrame>
        <p:nvGraphicFramePr>
          <p:cNvPr id="7171" name="Object 3"/>
          <p:cNvGraphicFramePr>
            <a:graphicFrameLocks noChangeAspect="1"/>
          </p:cNvGraphicFramePr>
          <p:nvPr/>
        </p:nvGraphicFramePr>
        <p:xfrm>
          <a:off x="816481" y="1857961"/>
          <a:ext cx="2168640" cy="856800"/>
        </p:xfrm>
        <a:graphic>
          <a:graphicData uri="http://schemas.openxmlformats.org/presentationml/2006/ole">
            <mc:AlternateContent xmlns:mc="http://schemas.openxmlformats.org/markup-compatibility/2006">
              <mc:Choice xmlns:v="urn:schemas-microsoft-com:vml" Requires="v">
                <p:oleObj spid="_x0000_s62467" name="Équation" r:id="rId5" imgW="1092200" imgH="431800" progId="Equation.3">
                  <p:embed/>
                </p:oleObj>
              </mc:Choice>
              <mc:Fallback>
                <p:oleObj name="Équation" r:id="rId5" imgW="1092200" imgH="431800" progId="Equation.3">
                  <p:embed/>
                  <p:pic>
                    <p:nvPicPr>
                      <p:cNvPr id="0" nam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6481" y="1857961"/>
                        <a:ext cx="2168640" cy="856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nvGrpSpPr>
          <p:cNvPr id="2" name="Group 6"/>
          <p:cNvGrpSpPr>
            <a:grpSpLocks/>
          </p:cNvGrpSpPr>
          <p:nvPr/>
        </p:nvGrpSpPr>
        <p:grpSpPr bwMode="auto">
          <a:xfrm>
            <a:off x="247680" y="3837962"/>
            <a:ext cx="3715200" cy="1394382"/>
            <a:chOff x="144" y="2640"/>
            <a:chExt cx="2160" cy="878"/>
          </a:xfrm>
        </p:grpSpPr>
        <p:sp>
          <p:nvSpPr>
            <p:cNvPr id="7193" name="Text Box 7"/>
            <p:cNvSpPr txBox="1">
              <a:spLocks noChangeArrowheads="1"/>
            </p:cNvSpPr>
            <p:nvPr/>
          </p:nvSpPr>
          <p:spPr bwMode="auto">
            <a:xfrm>
              <a:off x="144" y="2880"/>
              <a:ext cx="2026" cy="6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ru-RU" sz="1996">
                  <a:solidFill>
                    <a:srgbClr val="FF0000"/>
                  </a:solidFill>
                  <a:latin typeface="Lucida Sans Unicode" panose="020B0602030504020204" pitchFamily="34" charset="0"/>
                </a:rPr>
                <a:t>Среднеквадратичные наклоны вдоль и поперёк ветра</a:t>
              </a:r>
              <a:endParaRPr lang="en-GB" sz="1633">
                <a:solidFill>
                  <a:srgbClr val="FF0000"/>
                </a:solidFill>
                <a:latin typeface="Times" panose="02020603060405020304" pitchFamily="18" charset="0"/>
              </a:endParaRPr>
            </a:p>
          </p:txBody>
        </p:sp>
        <p:sp>
          <p:nvSpPr>
            <p:cNvPr id="7194" name="AutoShape 8"/>
            <p:cNvSpPr>
              <a:spLocks/>
            </p:cNvSpPr>
            <p:nvPr/>
          </p:nvSpPr>
          <p:spPr bwMode="auto">
            <a:xfrm rot="-5400000">
              <a:off x="1488" y="2112"/>
              <a:ext cx="288" cy="1344"/>
            </a:xfrm>
            <a:prstGeom prst="leftBrace">
              <a:avLst>
                <a:gd name="adj1" fmla="val 38889"/>
                <a:gd name="adj2" fmla="val 49921"/>
              </a:avLst>
            </a:prstGeom>
            <a:noFill/>
            <a:ln w="19050">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grpSp>
      <p:sp>
        <p:nvSpPr>
          <p:cNvPr id="7175" name="Text Box 9"/>
          <p:cNvSpPr txBox="1">
            <a:spLocks noChangeArrowheads="1"/>
          </p:cNvSpPr>
          <p:nvPr/>
        </p:nvSpPr>
        <p:spPr bwMode="auto">
          <a:xfrm>
            <a:off x="3428641" y="1428841"/>
            <a:ext cx="4858560" cy="3994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29" tIns="45714" rIns="91429" bIns="45714">
            <a:spAutoFit/>
          </a:bodyPr>
          <a:lstStyle/>
          <a:p>
            <a:r>
              <a:rPr lang="ru-RU" sz="1996">
                <a:solidFill>
                  <a:srgbClr val="0000FF"/>
                </a:solidFill>
                <a:latin typeface="Lucida Sans Unicode" panose="020B0602030504020204" pitchFamily="34" charset="0"/>
              </a:rPr>
              <a:t>Поправки Гауссова распределения</a:t>
            </a:r>
            <a:endParaRPr lang="en-GB" sz="1996">
              <a:solidFill>
                <a:srgbClr val="0000FF"/>
              </a:solidFill>
              <a:latin typeface="Lucida Sans Unicode" panose="020B0602030504020204" pitchFamily="34" charset="0"/>
            </a:endParaRPr>
          </a:p>
        </p:txBody>
      </p:sp>
      <p:grpSp>
        <p:nvGrpSpPr>
          <p:cNvPr id="4" name="Group 10"/>
          <p:cNvGrpSpPr>
            <a:grpSpLocks/>
          </p:cNvGrpSpPr>
          <p:nvPr/>
        </p:nvGrpSpPr>
        <p:grpSpPr bwMode="auto">
          <a:xfrm>
            <a:off x="247681" y="2010601"/>
            <a:ext cx="8667360" cy="3523152"/>
            <a:chOff x="144" y="1488"/>
            <a:chExt cx="5040" cy="2220"/>
          </a:xfrm>
        </p:grpSpPr>
        <p:sp>
          <p:nvSpPr>
            <p:cNvPr id="7190" name="AutoShape 11"/>
            <p:cNvSpPr>
              <a:spLocks/>
            </p:cNvSpPr>
            <p:nvPr/>
          </p:nvSpPr>
          <p:spPr bwMode="auto">
            <a:xfrm>
              <a:off x="4128" y="1488"/>
              <a:ext cx="96" cy="576"/>
            </a:xfrm>
            <a:prstGeom prst="rightBrace">
              <a:avLst>
                <a:gd name="adj1" fmla="val 50000"/>
                <a:gd name="adj2" fmla="val 50000"/>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ru-RU" sz="1633">
                <a:solidFill>
                  <a:srgbClr val="008000"/>
                </a:solidFill>
                <a:latin typeface="Times" panose="02020603060405020304" pitchFamily="18" charset="0"/>
              </a:endParaRPr>
            </a:p>
          </p:txBody>
        </p:sp>
        <p:sp>
          <p:nvSpPr>
            <p:cNvPr id="7191" name="Text Box 12"/>
            <p:cNvSpPr txBox="1">
              <a:spLocks noChangeArrowheads="1"/>
            </p:cNvSpPr>
            <p:nvPr/>
          </p:nvSpPr>
          <p:spPr bwMode="auto">
            <a:xfrm>
              <a:off x="4272" y="1632"/>
              <a:ext cx="912"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Skewness</a:t>
              </a:r>
              <a:r>
                <a:rPr lang="en-GB" sz="1996" baseline="30000">
                  <a:solidFill>
                    <a:srgbClr val="008000"/>
                  </a:solidFill>
                  <a:latin typeface="Lucida Sans Unicode" panose="020B0602030504020204" pitchFamily="34" charset="0"/>
                </a:rPr>
                <a:t>1</a:t>
              </a:r>
              <a:endParaRPr lang="ru-RU" sz="1996" baseline="30000">
                <a:solidFill>
                  <a:srgbClr val="008000"/>
                </a:solidFill>
                <a:latin typeface="Lucida Sans Unicode" panose="020B0602030504020204" pitchFamily="34" charset="0"/>
              </a:endParaRPr>
            </a:p>
            <a:p>
              <a:r>
                <a:rPr lang="ru-RU" sz="1996" baseline="30000">
                  <a:solidFill>
                    <a:srgbClr val="008000"/>
                  </a:solidFill>
                  <a:latin typeface="Lucida Sans Unicode" panose="020B0602030504020204" pitchFamily="34" charset="0"/>
                </a:rPr>
                <a:t>Ассиметрия</a:t>
              </a:r>
              <a:endParaRPr lang="en-GB" sz="1996">
                <a:solidFill>
                  <a:srgbClr val="0000FF"/>
                </a:solidFill>
                <a:latin typeface="Lucida Sans Unicode" panose="020B0602030504020204" pitchFamily="34" charset="0"/>
              </a:endParaRPr>
            </a:p>
          </p:txBody>
        </p:sp>
        <p:sp>
          <p:nvSpPr>
            <p:cNvPr id="7192" name="Text Box 13"/>
            <p:cNvSpPr txBox="1">
              <a:spLocks noChangeArrowheads="1"/>
            </p:cNvSpPr>
            <p:nvPr/>
          </p:nvSpPr>
          <p:spPr bwMode="auto">
            <a:xfrm>
              <a:off x="144" y="3456"/>
              <a:ext cx="4896"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1: Small slopes facing upwind are more probable than null slopes</a:t>
              </a:r>
              <a:endParaRPr lang="en-GB" sz="1996">
                <a:solidFill>
                  <a:srgbClr val="0000FF"/>
                </a:solidFill>
                <a:latin typeface="Lucida Sans Unicode" panose="020B0602030504020204" pitchFamily="34" charset="0"/>
              </a:endParaRPr>
            </a:p>
          </p:txBody>
        </p:sp>
      </p:grpSp>
      <p:grpSp>
        <p:nvGrpSpPr>
          <p:cNvPr id="5" name="Group 14"/>
          <p:cNvGrpSpPr>
            <a:grpSpLocks/>
          </p:cNvGrpSpPr>
          <p:nvPr/>
        </p:nvGrpSpPr>
        <p:grpSpPr bwMode="auto">
          <a:xfrm>
            <a:off x="247681" y="3457802"/>
            <a:ext cx="9658080" cy="2763759"/>
            <a:chOff x="144" y="2400"/>
            <a:chExt cx="5616" cy="1741"/>
          </a:xfrm>
        </p:grpSpPr>
        <p:sp>
          <p:nvSpPr>
            <p:cNvPr id="7187" name="AutoShape 15"/>
            <p:cNvSpPr>
              <a:spLocks/>
            </p:cNvSpPr>
            <p:nvPr/>
          </p:nvSpPr>
          <p:spPr bwMode="auto">
            <a:xfrm>
              <a:off x="4128" y="2400"/>
              <a:ext cx="96" cy="912"/>
            </a:xfrm>
            <a:prstGeom prst="rightBrace">
              <a:avLst>
                <a:gd name="adj1" fmla="val 79167"/>
                <a:gd name="adj2" fmla="val 50000"/>
              </a:avLst>
            </a:prstGeom>
            <a:noFill/>
            <a:ln w="19050">
              <a:solidFill>
                <a:srgbClr val="008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a:endParaRPr lang="ru-RU" sz="1633">
                <a:solidFill>
                  <a:srgbClr val="008000"/>
                </a:solidFill>
                <a:latin typeface="Times" panose="02020603060405020304" pitchFamily="18" charset="0"/>
              </a:endParaRPr>
            </a:p>
          </p:txBody>
        </p:sp>
        <p:sp>
          <p:nvSpPr>
            <p:cNvPr id="7188" name="Text Box 16"/>
            <p:cNvSpPr txBox="1">
              <a:spLocks noChangeArrowheads="1"/>
            </p:cNvSpPr>
            <p:nvPr/>
          </p:nvSpPr>
          <p:spPr bwMode="auto">
            <a:xfrm>
              <a:off x="4272" y="2640"/>
              <a:ext cx="1104"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GB" sz="1996">
                  <a:solidFill>
                    <a:srgbClr val="008000"/>
                  </a:solidFill>
                  <a:latin typeface="Lucida Sans Unicode" panose="020B0602030504020204" pitchFamily="34" charset="0"/>
                </a:rPr>
                <a:t>Peakedness</a:t>
              </a:r>
              <a:r>
                <a:rPr lang="en-GB" sz="1996" baseline="30000">
                  <a:solidFill>
                    <a:srgbClr val="008000"/>
                  </a:solidFill>
                  <a:latin typeface="Lucida Sans Unicode" panose="020B0602030504020204" pitchFamily="34" charset="0"/>
                </a:rPr>
                <a:t>2</a:t>
              </a:r>
              <a:endParaRPr lang="ru-RU" sz="1996" baseline="30000">
                <a:solidFill>
                  <a:srgbClr val="008000"/>
                </a:solidFill>
                <a:latin typeface="Lucida Sans Unicode" panose="020B0602030504020204" pitchFamily="34" charset="0"/>
              </a:endParaRPr>
            </a:p>
            <a:p>
              <a:r>
                <a:rPr lang="ru-RU" sz="1996" baseline="30000">
                  <a:solidFill>
                    <a:srgbClr val="008000"/>
                  </a:solidFill>
                  <a:latin typeface="Lucida Sans Unicode" panose="020B0602030504020204" pitchFamily="34" charset="0"/>
                </a:rPr>
                <a:t>Пиковатость</a:t>
              </a:r>
              <a:endParaRPr lang="en-GB" sz="1996">
                <a:solidFill>
                  <a:srgbClr val="0000FF"/>
                </a:solidFill>
                <a:latin typeface="Lucida Sans Unicode" panose="020B0602030504020204" pitchFamily="34" charset="0"/>
              </a:endParaRPr>
            </a:p>
          </p:txBody>
        </p:sp>
        <p:sp>
          <p:nvSpPr>
            <p:cNvPr id="7189" name="Text Box 17"/>
            <p:cNvSpPr txBox="1">
              <a:spLocks noChangeArrowheads="1"/>
            </p:cNvSpPr>
            <p:nvPr/>
          </p:nvSpPr>
          <p:spPr bwMode="auto">
            <a:xfrm>
              <a:off x="144" y="3696"/>
              <a:ext cx="5616" cy="4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419100" indent="-419100"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1pPr>
              <a:lvl2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2pPr>
              <a:lvl3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3pPr>
              <a:lvl4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4pPr>
              <a:lvl5pPr eaLnBrk="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5pPr>
              <a:lvl6pPr marL="25146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6pPr>
              <a:lvl7pPr marL="29718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7pPr>
              <a:lvl8pPr marL="34290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8pPr>
              <a:lvl9pPr marL="3886200" indent="-228600" defTabSz="449263" eaLnBrk="0" fontAlgn="base" hangingPunct="0">
                <a:lnSpc>
                  <a:spcPct val="93000"/>
                </a:lnSpc>
                <a:spcBef>
                  <a:spcPct val="0"/>
                </a:spcBef>
                <a:spcAft>
                  <a:spcPct val="0"/>
                </a:spcAft>
                <a:buClr>
                  <a:srgbClr val="000000"/>
                </a:buClr>
                <a:buSzPct val="100000"/>
                <a:buFont typeface="Times New Roman" panose="02020603050405020304" pitchFamily="18" charset="0"/>
                <a:defRPr>
                  <a:solidFill>
                    <a:schemeClr val="bg1"/>
                  </a:solidFill>
                  <a:latin typeface="Arial" panose="020B0604020202020204" pitchFamily="34" charset="0"/>
                  <a:ea typeface="Arial Unicode MS" panose="020B0604020202020204" pitchFamily="34" charset="-128"/>
                  <a:cs typeface="Arial Unicode MS" panose="020B0604020202020204" pitchFamily="34" charset="-128"/>
                </a:defRPr>
              </a:lvl9pPr>
            </a:lstStyle>
            <a:p>
              <a:pPr eaLnBrk="1"/>
              <a:r>
                <a:rPr lang="en-GB" sz="1996">
                  <a:solidFill>
                    <a:srgbClr val="008000"/>
                  </a:solidFill>
                  <a:latin typeface="Lucida Sans Unicode" panose="020B0602030504020204" pitchFamily="34" charset="0"/>
                </a:rPr>
                <a:t>2: Small and very large slopes more probable</a:t>
              </a:r>
              <a:endParaRPr lang="ru-RU" sz="1996">
                <a:solidFill>
                  <a:srgbClr val="008000"/>
                </a:solidFill>
                <a:latin typeface="Lucida Sans Unicode" panose="020B0602030504020204" pitchFamily="34" charset="0"/>
              </a:endParaRPr>
            </a:p>
            <a:p>
              <a:pPr eaLnBrk="1"/>
              <a:r>
                <a:rPr lang="ru-RU" sz="1996">
                  <a:solidFill>
                    <a:srgbClr val="008000"/>
                  </a:solidFill>
                  <a:latin typeface="Lucida Sans Unicode" panose="020B0602030504020204" pitchFamily="34" charset="0"/>
                </a:rPr>
                <a:t>		  </a:t>
              </a:r>
              <a:r>
                <a:rPr lang="en-GB" sz="1996">
                  <a:solidFill>
                    <a:srgbClr val="008000"/>
                  </a:solidFill>
                  <a:latin typeface="Lucida Sans Unicode" panose="020B0602030504020204" pitchFamily="34" charset="0"/>
                </a:rPr>
                <a:t>than for Gaussian distribution</a:t>
              </a:r>
              <a:endParaRPr lang="en-GB" sz="1996">
                <a:solidFill>
                  <a:srgbClr val="0000FF"/>
                </a:solidFill>
                <a:latin typeface="Lucida Sans Unicode" panose="020B0602030504020204" pitchFamily="34" charset="0"/>
              </a:endParaRPr>
            </a:p>
          </p:txBody>
        </p:sp>
      </p:grpSp>
      <p:grpSp>
        <p:nvGrpSpPr>
          <p:cNvPr id="6" name="Group 24"/>
          <p:cNvGrpSpPr>
            <a:grpSpLocks/>
          </p:cNvGrpSpPr>
          <p:nvPr/>
        </p:nvGrpSpPr>
        <p:grpSpPr bwMode="auto">
          <a:xfrm>
            <a:off x="1905121" y="1934281"/>
            <a:ext cx="5656799" cy="4678037"/>
            <a:chOff x="1200" y="1344"/>
            <a:chExt cx="3563" cy="2947"/>
          </a:xfrm>
        </p:grpSpPr>
        <p:sp>
          <p:nvSpPr>
            <p:cNvPr id="7182" name="Oval 18"/>
            <p:cNvSpPr>
              <a:spLocks noChangeArrowheads="1"/>
            </p:cNvSpPr>
            <p:nvPr/>
          </p:nvSpPr>
          <p:spPr bwMode="auto">
            <a:xfrm>
              <a:off x="1200" y="2352"/>
              <a:ext cx="480" cy="288"/>
            </a:xfrm>
            <a:prstGeom prst="ellipse">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sp>
          <p:nvSpPr>
            <p:cNvPr id="7183" name="Oval 19"/>
            <p:cNvSpPr>
              <a:spLocks noChangeArrowheads="1"/>
            </p:cNvSpPr>
            <p:nvPr/>
          </p:nvSpPr>
          <p:spPr bwMode="auto">
            <a:xfrm>
              <a:off x="3024" y="1344"/>
              <a:ext cx="288" cy="2016"/>
            </a:xfrm>
            <a:prstGeom prst="ellipse">
              <a:avLst/>
            </a:prstGeom>
            <a:noFill/>
            <a:ln w="190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ru-RU" sz="1633">
                <a:latin typeface="Lucida Sans Unicode" panose="020B0602030504020204" pitchFamily="34" charset="0"/>
              </a:endParaRPr>
            </a:p>
          </p:txBody>
        </p:sp>
        <p:sp>
          <p:nvSpPr>
            <p:cNvPr id="7184" name="Rectangle 20"/>
            <p:cNvSpPr>
              <a:spLocks noChangeArrowheads="1"/>
            </p:cNvSpPr>
            <p:nvPr/>
          </p:nvSpPr>
          <p:spPr bwMode="auto">
            <a:xfrm>
              <a:off x="2790" y="4039"/>
              <a:ext cx="1973" cy="2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ru-RU" sz="1996">
                  <a:solidFill>
                    <a:schemeClr val="accent2"/>
                  </a:solidFill>
                  <a:latin typeface="Lucida Sans Unicode" panose="020B0602030504020204" pitchFamily="34" charset="0"/>
                </a:rPr>
                <a:t>Модельные параметры</a:t>
              </a:r>
              <a:endParaRPr lang="en-GB" sz="1633">
                <a:solidFill>
                  <a:schemeClr val="accent2"/>
                </a:solidFill>
                <a:latin typeface="Lucida Sans Unicode" panose="020B0602030504020204" pitchFamily="34" charset="0"/>
              </a:endParaRPr>
            </a:p>
          </p:txBody>
        </p:sp>
        <p:cxnSp>
          <p:nvCxnSpPr>
            <p:cNvPr id="7185" name="AutoShape 22"/>
            <p:cNvCxnSpPr>
              <a:cxnSpLocks noChangeShapeType="1"/>
              <a:stCxn id="7184" idx="0"/>
              <a:endCxn id="7182" idx="4"/>
            </p:cNvCxnSpPr>
            <p:nvPr/>
          </p:nvCxnSpPr>
          <p:spPr bwMode="auto">
            <a:xfrm flipH="1" flipV="1">
              <a:off x="1440" y="2640"/>
              <a:ext cx="2337" cy="1399"/>
            </a:xfrm>
            <a:prstGeom prst="straightConnector1">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cxnSp>
        <p:cxnSp>
          <p:nvCxnSpPr>
            <p:cNvPr id="7186" name="AutoShape 23"/>
            <p:cNvCxnSpPr>
              <a:cxnSpLocks noChangeShapeType="1"/>
              <a:stCxn id="7184" idx="0"/>
              <a:endCxn id="7183" idx="4"/>
            </p:cNvCxnSpPr>
            <p:nvPr/>
          </p:nvCxnSpPr>
          <p:spPr bwMode="auto">
            <a:xfrm flipH="1" flipV="1">
              <a:off x="3168" y="3360"/>
              <a:ext cx="608" cy="679"/>
            </a:xfrm>
            <a:prstGeom prst="straightConnector1">
              <a:avLst/>
            </a:prstGeom>
            <a:noFill/>
            <a:ln w="19050">
              <a:solidFill>
                <a:schemeClr val="accent2"/>
              </a:solidFill>
              <a:round/>
              <a:headEnd/>
              <a:tailEnd type="triangle" w="med" len="med"/>
            </a:ln>
            <a:extLst>
              <a:ext uri="{909E8E84-426E-40DD-AFC4-6F175D3DCCD1}">
                <a14:hiddenFill xmlns:a14="http://schemas.microsoft.com/office/drawing/2010/main">
                  <a:noFill/>
                </a14:hiddenFill>
              </a:ext>
            </a:extLst>
          </p:spPr>
        </p:cxnSp>
      </p:grpSp>
      <p:grpSp>
        <p:nvGrpSpPr>
          <p:cNvPr id="7179" name="Группа 24"/>
          <p:cNvGrpSpPr>
            <a:grpSpLocks/>
          </p:cNvGrpSpPr>
          <p:nvPr/>
        </p:nvGrpSpPr>
        <p:grpSpPr bwMode="auto">
          <a:xfrm>
            <a:off x="-28799" y="6150601"/>
            <a:ext cx="1915200" cy="740160"/>
            <a:chOff x="0" y="6708795"/>
            <a:chExt cx="2365321" cy="887412"/>
          </a:xfrm>
        </p:grpSpPr>
        <p:pic>
          <p:nvPicPr>
            <p:cNvPr id="718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6708795"/>
              <a:ext cx="1216025" cy="887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pic>
        <p:sp>
          <p:nvSpPr>
            <p:cNvPr id="7181" name="Прямоугольник 26"/>
            <p:cNvSpPr>
              <a:spLocks noChangeArrowheads="1"/>
            </p:cNvSpPr>
            <p:nvPr/>
          </p:nvSpPr>
          <p:spPr bwMode="auto">
            <a:xfrm>
              <a:off x="1120434" y="6872896"/>
              <a:ext cx="1244887" cy="6463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ru-RU" sz="2903" b="1">
                  <a:solidFill>
                    <a:srgbClr val="FFFFFF"/>
                  </a:solidFill>
                </a:rPr>
                <a:t>200</a:t>
              </a:r>
              <a:r>
                <a:rPr lang="en-US" sz="2903" b="1">
                  <a:solidFill>
                    <a:srgbClr val="FFFFFF"/>
                  </a:solidFill>
                </a:rPr>
                <a:t>9</a:t>
              </a:r>
              <a:endParaRPr lang="ru-RU" sz="2903"/>
            </a:p>
          </p:txBody>
        </p:sp>
      </p:grpSp>
    </p:spTree>
    <p:extLst>
      <p:ext uri="{BB962C8B-B14F-4D97-AF65-F5344CB8AC3E}">
        <p14:creationId xmlns:p14="http://schemas.microsoft.com/office/powerpoint/2010/main" val="205364074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1"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0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2"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right)">
                                      <p:cBhvr>
                                        <p:cTn id="12" dur="1000"/>
                                        <p:tgtEl>
                                          <p:spTgt spid="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2"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right)">
                                      <p:cBhvr>
                                        <p:cTn id="17" dur="1000"/>
                                        <p:tgtEl>
                                          <p:spTgt spid="5"/>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4"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down)">
                                      <p:cBhvr>
                                        <p:cTn id="22"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Объект 2"/>
          <p:cNvSpPr>
            <a:spLocks noGrp="1"/>
          </p:cNvSpPr>
          <p:nvPr>
            <p:ph idx="1"/>
          </p:nvPr>
        </p:nvSpPr>
        <p:spPr>
          <a:xfrm>
            <a:off x="228600" y="1600200"/>
            <a:ext cx="8686800" cy="5257800"/>
          </a:xfrm>
        </p:spPr>
        <p:txBody>
          <a:bodyPr>
            <a:noAutofit/>
          </a:bodyPr>
          <a:lstStyle/>
          <a:p>
            <a:r>
              <a:rPr lang="ru-RU" sz="1800" dirty="0" smtClean="0">
                <a:solidFill>
                  <a:schemeClr val="tx1"/>
                </a:solidFill>
              </a:rPr>
              <a:t>разработать метод восстановления пространственных вариаций среднеквадратичного наклона (СКН) морской поверхности по полю яркости солнечного блика;</a:t>
            </a:r>
            <a:endParaRPr lang="en-US" sz="1800" dirty="0" smtClean="0">
              <a:solidFill>
                <a:schemeClr val="tx1"/>
              </a:solidFill>
            </a:endParaRPr>
          </a:p>
          <a:p>
            <a:r>
              <a:rPr lang="ru-RU" sz="1800" dirty="0" smtClean="0">
                <a:solidFill>
                  <a:schemeClr val="tx1"/>
                </a:solidFill>
              </a:rPr>
              <a:t>применить разработанный метод для анализа данных спутниковых оптических сканеров </a:t>
            </a:r>
            <a:r>
              <a:rPr lang="en-US" sz="1800" dirty="0" smtClean="0">
                <a:solidFill>
                  <a:schemeClr val="tx1"/>
                </a:solidFill>
              </a:rPr>
              <a:t>MODIS</a:t>
            </a:r>
            <a:r>
              <a:rPr lang="ru-RU" sz="1800" dirty="0" smtClean="0">
                <a:solidFill>
                  <a:schemeClr val="tx1"/>
                </a:solidFill>
              </a:rPr>
              <a:t> и </a:t>
            </a:r>
            <a:r>
              <a:rPr lang="en-US" sz="1800" dirty="0" smtClean="0">
                <a:solidFill>
                  <a:schemeClr val="tx1"/>
                </a:solidFill>
              </a:rPr>
              <a:t>MERIS</a:t>
            </a:r>
            <a:r>
              <a:rPr lang="ru-RU" sz="1800" dirty="0" smtClean="0">
                <a:solidFill>
                  <a:schemeClr val="tx1"/>
                </a:solidFill>
              </a:rPr>
              <a:t>;</a:t>
            </a:r>
            <a:endParaRPr lang="en-US" sz="1800" dirty="0" smtClean="0">
              <a:solidFill>
                <a:schemeClr val="tx1"/>
              </a:solidFill>
            </a:endParaRPr>
          </a:p>
          <a:p>
            <a:r>
              <a:rPr lang="ru-RU" sz="1800" dirty="0" smtClean="0">
                <a:solidFill>
                  <a:schemeClr val="tx1"/>
                </a:solidFill>
              </a:rPr>
              <a:t>исследовать поверхностные проявления биологических и нефтяных сликов в солнечном блике и в поле СКН морской поверхности, а также исследовать подобие и отличия аномалий «шероховатости» морской поверхности в сликах, измеряемых оптическими и радиолокационными методами;</a:t>
            </a:r>
            <a:endParaRPr lang="en-US" sz="1800" dirty="0" smtClean="0">
              <a:solidFill>
                <a:schemeClr val="tx1"/>
              </a:solidFill>
            </a:endParaRPr>
          </a:p>
          <a:p>
            <a:r>
              <a:rPr lang="ru-RU" sz="1800" dirty="0" smtClean="0">
                <a:solidFill>
                  <a:schemeClr val="tx1"/>
                </a:solidFill>
              </a:rPr>
              <a:t>исследовать особенности проявления внутренних волн и мезомасштабных течений на морской поверхности по изображениям солнечного блика;</a:t>
            </a:r>
            <a:endParaRPr lang="en-US" sz="1800" dirty="0" smtClean="0">
              <a:solidFill>
                <a:schemeClr val="tx1"/>
              </a:solidFill>
            </a:endParaRPr>
          </a:p>
          <a:p>
            <a:r>
              <a:rPr lang="ru-RU" sz="1800" dirty="0" smtClean="0">
                <a:solidFill>
                  <a:schemeClr val="tx1"/>
                </a:solidFill>
              </a:rPr>
              <a:t>исследовать связь аномалий характристик «шероховатости» морской поверхности с параметрами мезомасштабных течений на основе синергетического анализа оптических и радиолокационных изображений;</a:t>
            </a:r>
            <a:endParaRPr lang="en-US" sz="1800" dirty="0" smtClean="0">
              <a:solidFill>
                <a:schemeClr val="tx1"/>
              </a:solidFill>
            </a:endParaRPr>
          </a:p>
          <a:p>
            <a:r>
              <a:rPr lang="ru-RU" sz="1800" dirty="0" smtClean="0">
                <a:solidFill>
                  <a:schemeClr val="tx1"/>
                </a:solidFill>
              </a:rPr>
              <a:t>создать специализированное программно-математическое обеспечение, сопровождающее разработанные методы.</a:t>
            </a:r>
            <a:endParaRPr lang="en-US" sz="1800" dirty="0" smtClean="0">
              <a:solidFill>
                <a:schemeClr val="tx1"/>
              </a:solidFill>
            </a:endParaRPr>
          </a:p>
        </p:txBody>
      </p:sp>
      <p:sp>
        <p:nvSpPr>
          <p:cNvPr id="2" name="Заголовок 1"/>
          <p:cNvSpPr>
            <a:spLocks noGrp="1"/>
          </p:cNvSpPr>
          <p:nvPr>
            <p:ph type="title"/>
          </p:nvPr>
        </p:nvSpPr>
        <p:spPr>
          <a:xfrm>
            <a:off x="457200" y="-25400"/>
            <a:ext cx="8229600" cy="1252728"/>
          </a:xfrm>
        </p:spPr>
        <p:txBody>
          <a:bodyPr/>
          <a:lstStyle/>
          <a:p>
            <a:r>
              <a:rPr lang="en-US" b="1" dirty="0" err="1" smtClean="0"/>
              <a:t>Задачи</a:t>
            </a:r>
            <a:r>
              <a:rPr lang="en-US" b="1" dirty="0" smtClean="0"/>
              <a:t> И</a:t>
            </a:r>
            <a:r>
              <a:rPr lang="ru-RU" b="1" dirty="0" smtClean="0"/>
              <a:t>сследования</a:t>
            </a:r>
            <a:endParaRPr lang="en-US" b="1" dirty="0"/>
          </a:p>
        </p:txBody>
      </p:sp>
    </p:spTree>
    <p:extLst>
      <p:ext uri="{BB962C8B-B14F-4D97-AF65-F5344CB8AC3E}">
        <p14:creationId xmlns:p14="http://schemas.microsoft.com/office/powerpoint/2010/main" val="14512996"/>
      </p:ext>
    </p:extLst>
  </p:cSld>
  <p:clrMapOvr>
    <a:masterClrMapping/>
  </p:clrMapOvr>
  <p:transition>
    <p:fad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a:xfrm>
            <a:off x="190505" y="1752600"/>
            <a:ext cx="8762999" cy="4800600"/>
          </a:xfrm>
        </p:spPr>
        <p:txBody>
          <a:bodyPr>
            <a:normAutofit/>
          </a:bodyPr>
          <a:lstStyle/>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первой главе</a:t>
            </a:r>
            <a:r>
              <a:rPr lang="en-US" b="1" dirty="0" smtClean="0">
                <a:solidFill>
                  <a:schemeClr val="tx1"/>
                </a:solidFill>
              </a:rPr>
              <a:t> </a:t>
            </a:r>
            <a:r>
              <a:rPr lang="en-US" dirty="0" smtClean="0">
                <a:solidFill>
                  <a:schemeClr val="tx1"/>
                </a:solidFill>
              </a:rPr>
              <a:t>о</a:t>
            </a:r>
            <a:r>
              <a:rPr lang="ru-RU" dirty="0" smtClean="0">
                <a:solidFill>
                  <a:schemeClr val="tx1"/>
                </a:solidFill>
              </a:rPr>
              <a:t>писывается метод восстановления пространственных вариаций среднеквадратичного наклона (СКН) морской поверхности по солнечному блику</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Во </a:t>
            </a:r>
            <a:r>
              <a:rPr lang="ru-RU" b="1" dirty="0" smtClean="0">
                <a:solidFill>
                  <a:schemeClr val="tx1"/>
                </a:solidFill>
              </a:rPr>
              <a:t>второй главе </a:t>
            </a:r>
            <a:r>
              <a:rPr lang="ru-RU" dirty="0" smtClean="0">
                <a:solidFill>
                  <a:schemeClr val="tx1"/>
                </a:solidFill>
              </a:rPr>
              <a:t>метод, описанный в первой главе, применяется для исследования морской поверхности, покрытой нефтяными плёнками естественного и техногенного происхождения</a:t>
            </a:r>
            <a:r>
              <a:rPr lang="en-US" dirty="0" smtClean="0">
                <a:solidFill>
                  <a:schemeClr val="tx1"/>
                </a:solidFill>
              </a:rPr>
              <a:t>.</a:t>
            </a: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r>
              <a:rPr lang="ru-RU" dirty="0" smtClean="0">
                <a:solidFill>
                  <a:schemeClr val="tx1"/>
                </a:solidFill>
              </a:rPr>
              <a:t>В </a:t>
            </a:r>
            <a:r>
              <a:rPr lang="ru-RU" b="1" dirty="0" smtClean="0">
                <a:solidFill>
                  <a:schemeClr val="tx1"/>
                </a:solidFill>
              </a:rPr>
              <a:t>третьей главе </a:t>
            </a:r>
            <a:r>
              <a:rPr lang="ru-RU" dirty="0" smtClean="0">
                <a:solidFill>
                  <a:schemeClr val="tx1"/>
                </a:solidFill>
              </a:rPr>
              <a:t>рассматриваются примеры исследования суб- и мезомасштабной динамики Океана по оптическим и радиолокационным изображениям.</a:t>
            </a:r>
            <a:endParaRPr lang="en-US" dirty="0" smtClean="0">
              <a:solidFill>
                <a:schemeClr val="tx1"/>
              </a:solidFill>
            </a:endParaRPr>
          </a:p>
          <a:p>
            <a:pPr marL="457200" indent="-457200">
              <a:spcBef>
                <a:spcPts val="0"/>
              </a:spcBef>
              <a:buClrTx/>
              <a:buSzTx/>
              <a:buFont typeface="+mj-lt"/>
              <a:buAutoNum type="arabicPeriod"/>
              <a:defRPr/>
            </a:pPr>
            <a:endParaRPr lang="en-US" dirty="0" smtClean="0">
              <a:solidFill>
                <a:schemeClr val="tx1"/>
              </a:solidFill>
            </a:endParaRPr>
          </a:p>
          <a:p>
            <a:pPr marL="457200" indent="-457200">
              <a:spcBef>
                <a:spcPts val="0"/>
              </a:spcBef>
              <a:buClrTx/>
              <a:buSzTx/>
              <a:buFont typeface="+mj-lt"/>
              <a:buAutoNum type="arabicPeriod"/>
              <a:defRPr/>
            </a:pPr>
            <a:endParaRPr lang="en-US" dirty="0" smtClean="0">
              <a:solidFill>
                <a:schemeClr val="tx1"/>
              </a:solidFill>
            </a:endParaRPr>
          </a:p>
          <a:p>
            <a:pPr marL="0" indent="0">
              <a:spcBef>
                <a:spcPts val="0"/>
              </a:spcBef>
              <a:buClrTx/>
              <a:buSzTx/>
              <a:buNone/>
              <a:defRPr/>
            </a:pPr>
            <a:endParaRPr lang="en-US" dirty="0" smtClean="0">
              <a:solidFill>
                <a:schemeClr val="tx1"/>
              </a:solidFill>
            </a:endParaRPr>
          </a:p>
          <a:p>
            <a:endParaRPr lang="en-US" dirty="0"/>
          </a:p>
        </p:txBody>
      </p:sp>
      <p:sp>
        <p:nvSpPr>
          <p:cNvPr id="3" name="Title 2"/>
          <p:cNvSpPr>
            <a:spLocks noGrp="1"/>
          </p:cNvSpPr>
          <p:nvPr>
            <p:ph type="title"/>
          </p:nvPr>
        </p:nvSpPr>
        <p:spPr/>
        <p:txBody>
          <a:bodyPr/>
          <a:lstStyle/>
          <a:p>
            <a:r>
              <a:rPr lang="ru-RU" b="1" dirty="0" smtClean="0"/>
              <a:t>Содержание диссертации</a:t>
            </a:r>
            <a:endParaRPr lang="en-US" b="1"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descr="\\GALATEA\tethys\Documents\АСПИРАНТУРА\Disser Docs\figs\SevastopolWinter31Dec2008.JPG"/>
          <p:cNvPicPr>
            <a:picLocks noGrp="1" noChangeAspect="1" noChangeArrowheads="1"/>
          </p:cNvPicPr>
          <p:nvPr>
            <p:ph idx="1"/>
          </p:nvPr>
        </p:nvPicPr>
        <p:blipFill>
          <a:blip r:embed="rId3"/>
          <a:stretch>
            <a:fillRect/>
          </a:stretch>
        </p:blipFill>
        <p:spPr>
          <a:xfrm>
            <a:off x="1994044" y="1752602"/>
            <a:ext cx="5155921" cy="3451225"/>
          </a:xfrm>
          <a:noFill/>
        </p:spPr>
      </p:pic>
      <p:sp>
        <p:nvSpPr>
          <p:cNvPr id="2" name="Заголовок 1"/>
          <p:cNvSpPr>
            <a:spLocks noGrp="1"/>
          </p:cNvSpPr>
          <p:nvPr>
            <p:ph type="title"/>
          </p:nvPr>
        </p:nvSpPr>
        <p:spPr/>
        <p:txBody>
          <a:bodyPr rtlCol="0">
            <a:normAutofit fontScale="90000"/>
          </a:bodyPr>
          <a:lstStyle/>
          <a:p>
            <a:pPr eaLnBrk="1" fontAlgn="auto" hangingPunct="1">
              <a:spcAft>
                <a:spcPts val="0"/>
              </a:spcAft>
              <a:defRPr/>
            </a:pPr>
            <a:r>
              <a:rPr lang="ru-RU" b="1" dirty="0"/>
              <a:t>Солнечный блик в Севастопольской бухте, 31 декабря 2008г.</a:t>
            </a:r>
            <a:endParaRPr lang="en-US" b="1" dirty="0"/>
          </a:p>
        </p:txBody>
      </p:sp>
      <p:sp>
        <p:nvSpPr>
          <p:cNvPr id="3076" name="Прямоугольник 3"/>
          <p:cNvSpPr>
            <a:spLocks noChangeArrowheads="1"/>
          </p:cNvSpPr>
          <p:nvPr/>
        </p:nvSpPr>
        <p:spPr bwMode="auto">
          <a:xfrm>
            <a:off x="0" y="5257802"/>
            <a:ext cx="9144000" cy="1569660"/>
          </a:xfrm>
          <a:prstGeom prst="rect">
            <a:avLst/>
          </a:prstGeom>
          <a:noFill/>
          <a:ln w="9525">
            <a:noFill/>
            <a:miter lim="800000"/>
            <a:headEnd/>
            <a:tailEnd/>
          </a:ln>
        </p:spPr>
        <p:txBody>
          <a:bodyPr>
            <a:spAutoFit/>
          </a:bodyPr>
          <a:lstStyle/>
          <a:p>
            <a:r>
              <a:rPr lang="en-US" sz="2400" dirty="0" smtClean="0"/>
              <a:t>В</a:t>
            </a:r>
            <a:r>
              <a:rPr lang="ru-RU" sz="2400" dirty="0" smtClean="0"/>
              <a:t>етер</a:t>
            </a:r>
            <a:r>
              <a:rPr lang="ru-RU" sz="2400" dirty="0"/>
              <a:t>, течения, слики и проходящие суда </a:t>
            </a:r>
            <a:r>
              <a:rPr lang="ru-RU" sz="2400" dirty="0" smtClean="0"/>
              <a:t>образуют</a:t>
            </a:r>
            <a:r>
              <a:rPr lang="en-US" sz="2400" dirty="0" smtClean="0"/>
              <a:t> </a:t>
            </a:r>
            <a:r>
              <a:rPr lang="ru-RU" sz="2400" dirty="0" smtClean="0"/>
              <a:t>на </a:t>
            </a:r>
            <a:r>
              <a:rPr lang="ru-RU" sz="2400" dirty="0"/>
              <a:t>морской поверхности </a:t>
            </a:r>
            <a:r>
              <a:rPr lang="ru-RU" sz="2400" dirty="0" smtClean="0"/>
              <a:t>сложную </a:t>
            </a:r>
            <a:r>
              <a:rPr lang="ru-RU" sz="2400" dirty="0"/>
              <a:t>картину зеркальных отражений – множество </a:t>
            </a:r>
            <a:r>
              <a:rPr lang="ru-RU" sz="2400" dirty="0" smtClean="0"/>
              <a:t>солнечныхзайчиков</a:t>
            </a:r>
            <a:r>
              <a:rPr lang="ru-RU" sz="2400" dirty="0"/>
              <a:t>, которые, сливаясь воедино, формируют неподражаемую картину</a:t>
            </a:r>
            <a:endParaRPr lang="en-US" sz="2400"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2" name="Rectangle 8"/>
          <p:cNvSpPr>
            <a:spLocks noGrp="1" noChangeArrowheads="1"/>
          </p:cNvSpPr>
          <p:nvPr>
            <p:ph type="title"/>
          </p:nvPr>
        </p:nvSpPr>
        <p:spPr/>
        <p:txBody>
          <a:bodyPr tIns="35203" anchor="ctr"/>
          <a:lstStyle/>
          <a:p>
            <a:pPr marL="0" indent="0" algn="ctr">
              <a:spcAft>
                <a:spcPct val="0"/>
              </a:spcAft>
              <a:defRPr/>
            </a:pPr>
            <a:r>
              <a:rPr lang="pl-PL" sz="4000" b="1" dirty="0" smtClean="0"/>
              <a:t>Блик на </a:t>
            </a:r>
            <a:r>
              <a:rPr lang="ru-RU" sz="4000" b="1" dirty="0" smtClean="0"/>
              <a:t>снимках </a:t>
            </a:r>
            <a:r>
              <a:rPr lang="pl-PL" sz="4000" b="1" dirty="0" smtClean="0"/>
              <a:t>MODIS</a:t>
            </a:r>
          </a:p>
        </p:txBody>
      </p:sp>
      <p:sp>
        <p:nvSpPr>
          <p:cNvPr id="6145" name="Rectangle 1"/>
          <p:cNvSpPr>
            <a:spLocks noGrp="1" noChangeArrowheads="1"/>
          </p:cNvSpPr>
          <p:nvPr>
            <p:ph type="body" idx="4294967295"/>
          </p:nvPr>
        </p:nvSpPr>
        <p:spPr>
          <a:xfrm>
            <a:off x="0" y="1355725"/>
            <a:ext cx="2882900" cy="5248275"/>
          </a:xfrm>
        </p:spPr>
        <p:txBody>
          <a:bodyPr tIns="25602" anchor="t">
            <a:normAutofit fontScale="92500" lnSpcReduction="10000"/>
          </a:bodyPr>
          <a:lstStyle/>
          <a:p>
            <a:pPr algn="l" eaLnBrk="1">
              <a:defRPr/>
            </a:pPr>
            <a:r>
              <a:rPr lang="ru-RU" sz="2200" b="1" dirty="0" smtClean="0">
                <a:solidFill>
                  <a:schemeClr val="tx1"/>
                </a:solidFill>
                <a:latin typeface="Lucida Sans Unicode" pitchFamily="34" charset="0"/>
              </a:rPr>
              <a:t>На спутниковых снимках прибора </a:t>
            </a:r>
            <a:r>
              <a:rPr lang="en-US" sz="2200" b="1" dirty="0" smtClean="0">
                <a:solidFill>
                  <a:schemeClr val="tx1"/>
                </a:solidFill>
                <a:latin typeface="Lucida Sans Unicode" pitchFamily="34" charset="0"/>
              </a:rPr>
              <a:t>MODIS</a:t>
            </a:r>
            <a:r>
              <a:rPr lang="ru-RU" sz="2200" b="1" dirty="0" smtClean="0">
                <a:solidFill>
                  <a:schemeClr val="tx1"/>
                </a:solidFill>
                <a:latin typeface="Lucida Sans Unicode" pitchFamily="34" charset="0"/>
              </a:rPr>
              <a:t> блик проявляется как яркая полоса, близкая к линии зеркального отражения.</a:t>
            </a:r>
            <a:endParaRPr lang="en-US" sz="2200" b="1" dirty="0" smtClean="0">
              <a:solidFill>
                <a:schemeClr val="tx1"/>
              </a:solidFill>
              <a:latin typeface="Lucida Sans Unicode" pitchFamily="34" charset="0"/>
            </a:endParaRPr>
          </a:p>
          <a:p>
            <a:pPr algn="l" eaLnBrk="1">
              <a:defRPr/>
            </a:pPr>
            <a:endParaRPr lang="ru-RU" sz="2200" b="1" dirty="0" smtClean="0">
              <a:solidFill>
                <a:schemeClr val="tx1"/>
              </a:solidFill>
              <a:latin typeface="Lucida Sans Unicode" pitchFamily="34" charset="0"/>
            </a:endParaRPr>
          </a:p>
          <a:p>
            <a:pPr algn="l" eaLnBrk="1">
              <a:defRPr/>
            </a:pPr>
            <a:r>
              <a:rPr lang="ru-RU" sz="2200" b="1" dirty="0" smtClean="0">
                <a:solidFill>
                  <a:schemeClr val="tx1"/>
                </a:solidFill>
                <a:latin typeface="Lucida Sans Unicode" pitchFamily="34" charset="0"/>
              </a:rPr>
              <a:t>С увеличением скорости ветра блик становится более тусклым, при этм охватывает больший диапазон направлений.</a:t>
            </a:r>
            <a:endParaRPr lang="en-US" sz="2200" b="1" dirty="0" smtClean="0">
              <a:solidFill>
                <a:schemeClr val="tx1"/>
              </a:solidFill>
              <a:latin typeface="Lucida Sans Unicode" pitchFamily="34" charset="0"/>
            </a:endParaRPr>
          </a:p>
          <a:p>
            <a:pPr algn="l">
              <a:spcAft>
                <a:spcPts val="1293"/>
              </a:spcAft>
              <a:defRPr/>
            </a:pPr>
            <a:endParaRPr lang="ru-RU" sz="2900" dirty="0" smtClean="0">
              <a:solidFill>
                <a:schemeClr val="tx1"/>
              </a:solidFill>
            </a:endParaRPr>
          </a:p>
        </p:txBody>
      </p:sp>
      <p:pic>
        <p:nvPicPr>
          <p:cNvPr id="20483" name="Picture 2"/>
          <p:cNvPicPr>
            <a:picLocks noChangeAspect="1" noChangeArrowheads="1"/>
          </p:cNvPicPr>
          <p:nvPr/>
        </p:nvPicPr>
        <p:blipFill>
          <a:blip r:embed="rId3">
            <a:lum contrast="10000"/>
          </a:blip>
          <a:srcRect/>
          <a:stretch>
            <a:fillRect/>
          </a:stretch>
        </p:blipFill>
        <p:spPr bwMode="auto">
          <a:xfrm>
            <a:off x="5717160" y="1265897"/>
            <a:ext cx="3198240" cy="3499567"/>
          </a:xfrm>
          <a:prstGeom prst="rect">
            <a:avLst/>
          </a:prstGeom>
          <a:noFill/>
          <a:ln w="9525">
            <a:noFill/>
            <a:round/>
            <a:headEnd/>
            <a:tailEnd/>
          </a:ln>
        </p:spPr>
      </p:pic>
      <p:pic>
        <p:nvPicPr>
          <p:cNvPr id="20484" name="Picture 3"/>
          <p:cNvPicPr>
            <a:picLocks noChangeAspect="1" noChangeArrowheads="1"/>
          </p:cNvPicPr>
          <p:nvPr/>
        </p:nvPicPr>
        <p:blipFill>
          <a:blip r:embed="rId4">
            <a:lum bright="30000" contrast="40000"/>
          </a:blip>
          <a:srcRect/>
          <a:stretch>
            <a:fillRect/>
          </a:stretch>
        </p:blipFill>
        <p:spPr bwMode="auto">
          <a:xfrm>
            <a:off x="3601800" y="4795706"/>
            <a:ext cx="5132160" cy="1944204"/>
          </a:xfrm>
          <a:prstGeom prst="rect">
            <a:avLst/>
          </a:prstGeom>
          <a:noFill/>
          <a:ln w="9525">
            <a:noFill/>
            <a:round/>
            <a:headEnd/>
            <a:tailEnd/>
          </a:ln>
        </p:spPr>
      </p:pic>
      <p:pic>
        <p:nvPicPr>
          <p:cNvPr id="20485" name="Picture 4"/>
          <p:cNvPicPr>
            <a:picLocks noChangeAspect="1" noChangeArrowheads="1"/>
          </p:cNvPicPr>
          <p:nvPr/>
        </p:nvPicPr>
        <p:blipFill>
          <a:blip r:embed="rId5"/>
          <a:srcRect/>
          <a:stretch>
            <a:fillRect/>
          </a:stretch>
        </p:blipFill>
        <p:spPr bwMode="auto">
          <a:xfrm>
            <a:off x="3277800" y="1265897"/>
            <a:ext cx="2328480" cy="3499567"/>
          </a:xfrm>
          <a:prstGeom prst="rect">
            <a:avLst/>
          </a:prstGeom>
          <a:noFill/>
          <a:ln w="9525">
            <a:noFill/>
            <a:round/>
            <a:headEnd/>
            <a:tailEnd/>
          </a:ln>
        </p:spPr>
      </p:pic>
      <p:sp>
        <p:nvSpPr>
          <p:cNvPr id="20486" name="Text Box 5"/>
          <p:cNvSpPr txBox="1">
            <a:spLocks noChangeArrowheads="1"/>
          </p:cNvSpPr>
          <p:nvPr/>
        </p:nvSpPr>
        <p:spPr bwMode="auto">
          <a:xfrm>
            <a:off x="3240469" y="4416945"/>
            <a:ext cx="2380223" cy="362732"/>
          </a:xfrm>
          <a:prstGeom prst="rect">
            <a:avLst/>
          </a:prstGeom>
          <a:noFill/>
          <a:ln w="9525">
            <a:noFill/>
            <a:round/>
            <a:headEnd/>
            <a:tailEnd/>
          </a:ln>
        </p:spPr>
        <p:txBody>
          <a:bodyPr wrap="none" lIns="81639" tIns="42452" rIns="81639" bIns="42452">
            <a:spAutoFit/>
          </a:bodyPr>
          <a:lstStyle/>
          <a:p>
            <a:pPr algn="r">
              <a:tabLst>
                <a:tab pos="656650" algn="l"/>
                <a:tab pos="1313299" algn="l"/>
              </a:tabLst>
            </a:pPr>
            <a:r>
              <a:rPr lang="en-US" b="1" dirty="0" err="1" smtClean="0">
                <a:solidFill>
                  <a:srgbClr val="FFFF00"/>
                </a:solidFill>
                <a:latin typeface="Lucida Sans Unicode" pitchFamily="34" charset="0"/>
              </a:rPr>
              <a:t>Средиземное</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море</a:t>
            </a:r>
            <a:endParaRPr lang="en-US" b="1" dirty="0">
              <a:solidFill>
                <a:srgbClr val="FFFF00"/>
              </a:solidFill>
              <a:latin typeface="Lucida Sans Unicode" pitchFamily="34" charset="0"/>
            </a:endParaRPr>
          </a:p>
        </p:txBody>
      </p:sp>
      <p:sp>
        <p:nvSpPr>
          <p:cNvPr id="20487" name="Text Box 6"/>
          <p:cNvSpPr txBox="1">
            <a:spLocks noChangeArrowheads="1"/>
          </p:cNvSpPr>
          <p:nvPr/>
        </p:nvSpPr>
        <p:spPr bwMode="auto">
          <a:xfrm>
            <a:off x="6044045" y="6391391"/>
            <a:ext cx="1859247" cy="362732"/>
          </a:xfrm>
          <a:prstGeom prst="rect">
            <a:avLst/>
          </a:prstGeom>
          <a:noFill/>
          <a:ln w="9525">
            <a:noFill/>
            <a:round/>
            <a:headEnd/>
            <a:tailEnd/>
          </a:ln>
        </p:spPr>
        <p:txBody>
          <a:bodyPr wrap="none" lIns="81639" tIns="42452" rIns="81639" bIns="42452">
            <a:spAutoFit/>
          </a:bodyPr>
          <a:lstStyle/>
          <a:p>
            <a:pPr>
              <a:tabLst>
                <a:tab pos="656650" algn="l"/>
              </a:tabLst>
            </a:pPr>
            <a:r>
              <a:rPr lang="en-US" b="1" dirty="0" err="1" smtClean="0">
                <a:solidFill>
                  <a:srgbClr val="FFFF00"/>
                </a:solidFill>
                <a:latin typeface="Lucida Sans Unicode" pitchFamily="34" charset="0"/>
              </a:rPr>
              <a:t>Мыс</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Игольный</a:t>
            </a:r>
            <a:endParaRPr lang="en-US" b="1" dirty="0">
              <a:solidFill>
                <a:srgbClr val="FFFF00"/>
              </a:solidFill>
              <a:latin typeface="Lucida Sans Unicode" pitchFamily="34" charset="0"/>
            </a:endParaRPr>
          </a:p>
        </p:txBody>
      </p:sp>
      <p:sp>
        <p:nvSpPr>
          <p:cNvPr id="20488" name="Text Box 7"/>
          <p:cNvSpPr txBox="1">
            <a:spLocks noChangeArrowheads="1"/>
          </p:cNvSpPr>
          <p:nvPr/>
        </p:nvSpPr>
        <p:spPr bwMode="auto">
          <a:xfrm>
            <a:off x="5685481" y="4416944"/>
            <a:ext cx="2519684" cy="362732"/>
          </a:xfrm>
          <a:prstGeom prst="rect">
            <a:avLst/>
          </a:prstGeom>
          <a:noFill/>
          <a:ln w="9525">
            <a:noFill/>
            <a:round/>
            <a:headEnd/>
            <a:tailEnd/>
          </a:ln>
        </p:spPr>
        <p:txBody>
          <a:bodyPr wrap="none" lIns="81639" tIns="42452" rIns="81639" bIns="42452">
            <a:spAutoFit/>
          </a:bodyPr>
          <a:lstStyle/>
          <a:p>
            <a:pPr>
              <a:tabLst>
                <a:tab pos="656650" algn="l"/>
                <a:tab pos="1313299" algn="l"/>
              </a:tabLst>
            </a:pPr>
            <a:r>
              <a:rPr lang="en-US" b="1" dirty="0" err="1" smtClean="0">
                <a:solidFill>
                  <a:srgbClr val="FFFF00"/>
                </a:solidFill>
                <a:latin typeface="Lucida Sans Unicode" pitchFamily="34" charset="0"/>
              </a:rPr>
              <a:t>Мексиканский</a:t>
            </a:r>
            <a:r>
              <a:rPr lang="en-US" b="1" dirty="0" smtClean="0">
                <a:solidFill>
                  <a:srgbClr val="FFFF00"/>
                </a:solidFill>
                <a:latin typeface="Lucida Sans Unicode" pitchFamily="34" charset="0"/>
              </a:rPr>
              <a:t> </a:t>
            </a:r>
            <a:r>
              <a:rPr lang="en-US" b="1" dirty="0" err="1" smtClean="0">
                <a:solidFill>
                  <a:srgbClr val="FFFF00"/>
                </a:solidFill>
                <a:latin typeface="Lucida Sans Unicode" pitchFamily="34" charset="0"/>
              </a:rPr>
              <a:t>залив</a:t>
            </a:r>
            <a:endParaRPr lang="en-US" b="1" dirty="0">
              <a:solidFill>
                <a:srgbClr val="FFFF00"/>
              </a:solidFill>
              <a:latin typeface="Lucida Sans Unicode" pitchFamily="34" charset="0"/>
            </a:endParaRPr>
          </a:p>
        </p:txBody>
      </p:sp>
    </p:spTree>
  </p:cSld>
  <p:clrMapOvr>
    <a:masterClrMapping/>
  </p:clrMapOvr>
  <p:transition spd="med"/>
  <p:timing>
    <p:tnLst>
      <p:par>
        <p:cTn id="1" dur="indefinite" restart="never" nodeType="tmRoot">
          <p:childTnLst>
            <p:seq concurrent="1" nextAc="seek">
              <p:cTn id="2" dur="0" nodeType="mainSeq"/>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Волна">
  <a:themeElements>
    <a:clrScheme name="Волна">
      <a:dk1>
        <a:sysClr val="windowText" lastClr="000000"/>
      </a:dk1>
      <a:lt1>
        <a:sysClr val="window" lastClr="FFFFFF"/>
      </a:lt1>
      <a:dk2>
        <a:srgbClr val="073E87"/>
      </a:dk2>
      <a:lt2>
        <a:srgbClr val="C6E7FC"/>
      </a:lt2>
      <a:accent1>
        <a:srgbClr val="31B6FD"/>
      </a:accent1>
      <a:accent2>
        <a:srgbClr val="4584D3"/>
      </a:accent2>
      <a:accent3>
        <a:srgbClr val="5BD078"/>
      </a:accent3>
      <a:accent4>
        <a:srgbClr val="A5D028"/>
      </a:accent4>
      <a:accent5>
        <a:srgbClr val="F5C040"/>
      </a:accent5>
      <a:accent6>
        <a:srgbClr val="05E0DB"/>
      </a:accent6>
      <a:hlink>
        <a:srgbClr val="0080FF"/>
      </a:hlink>
      <a:folHlink>
        <a:srgbClr val="5EAEFF"/>
      </a:folHlink>
    </a:clrScheme>
    <a:fontScheme name="Волна">
      <a:majorFont>
        <a:latin typeface="Candara"/>
        <a:ea typeface=""/>
        <a:cs typeface=""/>
        <a:font script="Jpan" typeface="HGP明朝E"/>
        <a:font script="Hang" typeface="HY그래픽M"/>
        <a:font script="Hans" typeface="华文新魏"/>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ndara"/>
        <a:ea typeface=""/>
        <a:cs typeface=""/>
        <a:font script="Jpan" typeface="HGP明朝E"/>
        <a:font script="Hang" typeface="HY그래픽M"/>
        <a:font script="Hans" typeface="华文楷体"/>
        <a:font script="Hant" typeface="標楷體"/>
        <a:font script="Arab" typeface="Arial"/>
        <a:font script="Hebr" typeface="Arial"/>
        <a:font script="Thai" typeface="Kodchiang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Волна">
      <a:fillStyleLst>
        <a:solidFill>
          <a:schemeClr val="phClr"/>
        </a:solidFill>
        <a:gradFill rotWithShape="1">
          <a:gsLst>
            <a:gs pos="0">
              <a:schemeClr val="phClr">
                <a:tint val="0"/>
              </a:schemeClr>
            </a:gs>
            <a:gs pos="44000">
              <a:schemeClr val="phClr">
                <a:tint val="60000"/>
                <a:satMod val="120000"/>
              </a:schemeClr>
            </a:gs>
            <a:gs pos="100000">
              <a:schemeClr val="phClr">
                <a:tint val="90000"/>
                <a:alpha val="100000"/>
                <a:lumMod val="90000"/>
              </a:schemeClr>
            </a:gs>
          </a:gsLst>
          <a:lin ang="5400000" scaled="0"/>
        </a:gradFill>
        <a:gradFill rotWithShape="1">
          <a:gsLst>
            <a:gs pos="0">
              <a:schemeClr val="phClr">
                <a:tint val="96000"/>
                <a:satMod val="120000"/>
                <a:lumMod val="120000"/>
              </a:schemeClr>
            </a:gs>
            <a:gs pos="100000">
              <a:schemeClr val="phClr">
                <a:shade val="89000"/>
                <a:lumMod val="90000"/>
              </a:schemeClr>
            </a:gs>
          </a:gsLst>
          <a:lin ang="5400000" scaled="0"/>
        </a:gradFill>
      </a:fillStyleLst>
      <a:lnStyleLst>
        <a:ln w="9525" cap="flat" cmpd="sng" algn="ctr">
          <a:solidFill>
            <a:schemeClr val="phClr"/>
          </a:solidFill>
          <a:prstDash val="solid"/>
        </a:ln>
        <a:ln w="15875" cap="flat" cmpd="sng" algn="ctr">
          <a:solidFill>
            <a:schemeClr val="phClr">
              <a:shade val="75000"/>
              <a:lumMod val="80000"/>
            </a:schemeClr>
          </a:solidFill>
          <a:prstDash val="solid"/>
        </a:ln>
        <a:ln w="25400" cap="flat" cmpd="sng" algn="ctr">
          <a:solidFill>
            <a:schemeClr val="phClr"/>
          </a:solidFill>
          <a:prstDash val="solid"/>
        </a:ln>
      </a:lnStyleLst>
      <a:effectStyleLst>
        <a:effectStyle>
          <a:effectLst/>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prstMaterial="flat">
            <a:bevelT w="12700" h="12700"/>
          </a:sp3d>
        </a:effectStyle>
        <a:effectStyle>
          <a:effectLst>
            <a:outerShdw blurRad="50800" dist="25400" dir="5400000" rotWithShape="0">
              <a:srgbClr val="000000">
                <a:alpha val="38000"/>
              </a:srgbClr>
            </a:outerShdw>
          </a:effectLst>
          <a:scene3d>
            <a:camera prst="orthographicFront">
              <a:rot lat="0" lon="0" rev="0"/>
            </a:camera>
            <a:lightRig rig="flat" dir="tl">
              <a:rot lat="0" lon="0" rev="6360000"/>
            </a:lightRig>
          </a:scene3d>
          <a:sp3d contourW="19050" prstMaterial="flat">
            <a:bevelT w="63500" h="63500"/>
            <a:contourClr>
              <a:schemeClr val="phClr">
                <a:shade val="25000"/>
                <a:satMod val="180000"/>
              </a:schemeClr>
            </a:contourClr>
          </a:sp3d>
        </a:effectStyle>
      </a:effectStyleLst>
      <a:bgFillStyleLst>
        <a:solidFill>
          <a:schemeClr val="phClr"/>
        </a:solidFill>
        <a:gradFill rotWithShape="1">
          <a:gsLst>
            <a:gs pos="40000">
              <a:schemeClr val="phClr">
                <a:tint val="94000"/>
                <a:shade val="94000"/>
                <a:alpha val="100000"/>
                <a:satMod val="114000"/>
                <a:lumMod val="114000"/>
              </a:schemeClr>
            </a:gs>
            <a:gs pos="74000">
              <a:schemeClr val="phClr">
                <a:tint val="94000"/>
                <a:shade val="94000"/>
                <a:satMod val="128000"/>
                <a:lumMod val="100000"/>
              </a:schemeClr>
            </a:gs>
            <a:gs pos="100000">
              <a:schemeClr val="phClr">
                <a:tint val="98000"/>
                <a:shade val="100000"/>
                <a:hueMod val="98000"/>
                <a:satMod val="100000"/>
                <a:lumMod val="74000"/>
              </a:schemeClr>
            </a:gs>
          </a:gsLst>
          <a:path path="circle">
            <a:fillToRect l="20000" t="-40000" r="20000" b="140000"/>
          </a:path>
        </a:gradFill>
        <a:blipFill rotWithShape="1">
          <a:blip xmlns:r="http://schemas.openxmlformats.org/officeDocument/2006/relationships" r:embed="rId1">
            <a:duotone>
              <a:schemeClr val="phClr">
                <a:tint val="96000"/>
                <a:satMod val="130000"/>
                <a:lumMod val="50000"/>
              </a:schemeClr>
              <a:schemeClr val="phClr">
                <a:tint val="96000"/>
                <a:satMod val="114000"/>
                <a:lumMod val="114000"/>
              </a:schemeClr>
            </a:duotone>
          </a:blip>
          <a:stretch/>
        </a:blipFill>
      </a:bgFillStyleLst>
    </a:fmtScheme>
  </a:themeElements>
  <a:objectDefaults/>
  <a:extraClrSchemeLst/>
</a:theme>
</file>

<file path=ppt/theme/theme2.xml><?xml version="1.0" encoding="utf-8"?>
<a:theme xmlns:a="http://schemas.openxmlformats.org/drawingml/2006/main" name="Тема Office">
  <a:themeElements>
    <a:clrScheme name="Стандартная">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Стандартная">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1560</TotalTime>
  <Words>5452</Words>
  <Application>Microsoft Office PowerPoint</Application>
  <PresentationFormat>On-screen Show (4:3)</PresentationFormat>
  <Paragraphs>545</Paragraphs>
  <Slides>59</Slides>
  <Notes>41</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4</vt:i4>
      </vt:variant>
      <vt:variant>
        <vt:lpstr>Slide Titles</vt:lpstr>
      </vt:variant>
      <vt:variant>
        <vt:i4>59</vt:i4>
      </vt:variant>
    </vt:vector>
  </HeadingPairs>
  <TitlesOfParts>
    <vt:vector size="72" baseType="lpstr">
      <vt:lpstr>Arial Unicode MS</vt:lpstr>
      <vt:lpstr>Arial</vt:lpstr>
      <vt:lpstr>Calibri</vt:lpstr>
      <vt:lpstr>Candara</vt:lpstr>
      <vt:lpstr>Lucida Sans Unicode</vt:lpstr>
      <vt:lpstr>Symbol</vt:lpstr>
      <vt:lpstr>Times</vt:lpstr>
      <vt:lpstr>Times New Roman</vt:lpstr>
      <vt:lpstr>Волна</vt:lpstr>
      <vt:lpstr>Equation</vt:lpstr>
      <vt:lpstr>MathType 6.0 Equation</vt:lpstr>
      <vt:lpstr>Microsoft Equation 3.0</vt:lpstr>
      <vt:lpstr>Equation Microsoft</vt:lpstr>
      <vt:lpstr>Солнечный блик как «инструмент» исследования Океана из Космоса</vt:lpstr>
      <vt:lpstr>Введение</vt:lpstr>
      <vt:lpstr>Маска «засвеченных» солнечным бликом данных сканера MODIS</vt:lpstr>
      <vt:lpstr>Актуальность темы диссертации</vt:lpstr>
      <vt:lpstr>Цель Исследования</vt:lpstr>
      <vt:lpstr>Задачи Исследования</vt:lpstr>
      <vt:lpstr>Содержание диссертации</vt:lpstr>
      <vt:lpstr>Солнечный блик в Севастопольской бухте, 31 декабря 2008г.</vt:lpstr>
      <vt:lpstr>Блик на снимках MODIS</vt:lpstr>
      <vt:lpstr>Используемые данные</vt:lpstr>
      <vt:lpstr>Классическая задача рассеяния Cox &amp; Munk, 1954.</vt:lpstr>
      <vt:lpstr>Предлагаемый метод восстановления СКН Вариации СКН на внутренних масштабах блика (1 – 10 км)</vt:lpstr>
      <vt:lpstr>Особенности формирования изображений MERIS и MODIS</vt:lpstr>
      <vt:lpstr>Метод восстановления пространственных вариаций СКН</vt:lpstr>
      <vt:lpstr>Примеры работы алгоритма</vt:lpstr>
      <vt:lpstr>Процедура восстановления СКН</vt:lpstr>
      <vt:lpstr>Естественные нефтяные загрязнения</vt:lpstr>
      <vt:lpstr>Естественные нефтяные загрязнения Пример Мексиканского залива - Грифоны</vt:lpstr>
      <vt:lpstr>Контрасты СКН нефтяных сликов</vt:lpstr>
      <vt:lpstr>Техногенные нефтяные разливы пример Deepwater Horizon</vt:lpstr>
      <vt:lpstr>Техногенные нефтяные разливы пример Deepwater Horizon</vt:lpstr>
      <vt:lpstr>Применение алгоритма</vt:lpstr>
      <vt:lpstr>Контрасты СКН</vt:lpstr>
      <vt:lpstr>Синергетика с  ASAR</vt:lpstr>
      <vt:lpstr>Внутренние волны (ВВ)</vt:lpstr>
      <vt:lpstr>Исходные ярксоти</vt:lpstr>
      <vt:lpstr>Контрасты СКН</vt:lpstr>
      <vt:lpstr>Профиль вариаций СКН</vt:lpstr>
      <vt:lpstr>Мезомасштабная динамика</vt:lpstr>
      <vt:lpstr>PowerPoint Presentation</vt:lpstr>
      <vt:lpstr>Поля ТПО и РСА ветра, использованные в качестве входного параметра для симуляций поверхностных проявлений океанической динамики в предлагаемом алгоритме </vt:lpstr>
      <vt:lpstr>Для исследования природы РСА контрастов необходима информация о поле течений. Восстановление течений по полям ТПО </vt:lpstr>
      <vt:lpstr>Восстановление поверхностных течений океана по данным поверхностной температуры (ТПО)</vt:lpstr>
      <vt:lpstr>Пример восстановления поля завихренности мезомасштабных течений по данным ТПО (Isern-Fontanet et al., 2008 )</vt:lpstr>
      <vt:lpstr>Восстановление вторичной агеострофической циркуляции за счёт взаимодействия КГТ с Экмановскими течениями (Klein and Hua, 1990)</vt:lpstr>
      <vt:lpstr>Восстановленные поля течений</vt:lpstr>
      <vt:lpstr>Сопоставление фрагментов РСА контрастов с полем дивергенции </vt:lpstr>
      <vt:lpstr>Сопоставление поверхностных проявлений пары вихрей </vt:lpstr>
      <vt:lpstr>RIM Симуляции поверхностных особенностей </vt:lpstr>
      <vt:lpstr>Основные результаты работы</vt:lpstr>
      <vt:lpstr>Положения, выносимые на защиту</vt:lpstr>
      <vt:lpstr>Апробация работы и публикации</vt:lpstr>
      <vt:lpstr>Апробация работы и публикации</vt:lpstr>
      <vt:lpstr>Список работ, опубликованных по теме диссертации</vt:lpstr>
      <vt:lpstr>Список работ, опубликованных по теме диссертации</vt:lpstr>
      <vt:lpstr>Благодарности</vt:lpstr>
      <vt:lpstr>PowerPoint Presentation</vt:lpstr>
      <vt:lpstr>PowerPoint Presentation</vt:lpstr>
      <vt:lpstr>PowerPoint Presentation</vt:lpstr>
      <vt:lpstr>PowerPoint Presentation</vt:lpstr>
      <vt:lpstr>PowerPoint Presentation</vt:lpstr>
      <vt:lpstr>Методология синергетического исследования поверхности Океана</vt:lpstr>
      <vt:lpstr>Механизм проявления</vt:lpstr>
      <vt:lpstr>Моделирование РСА проявлений мезомасштабных течений </vt:lpstr>
      <vt:lpstr>ASAR and MODIS collocation with 1day difference</vt:lpstr>
      <vt:lpstr>ASAR and MERIS collocation with 1day difference</vt:lpstr>
      <vt:lpstr>Формирование изображения</vt:lpstr>
      <vt:lpstr>Модель распределения уклонов</vt:lpstr>
      <vt:lpstr>Модель распределения уклонов</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Презентация PowerPoint</dc:title>
  <dc:creator>VIRTUAL7</dc:creator>
  <cp:lastModifiedBy>Myasoedov Alexander</cp:lastModifiedBy>
  <cp:revision>210</cp:revision>
  <dcterms:created xsi:type="dcterms:W3CDTF">2013-02-18T08:15:14Z</dcterms:created>
  <dcterms:modified xsi:type="dcterms:W3CDTF">2014-04-22T14:31:06Z</dcterms:modified>
</cp:coreProperties>
</file>